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84" r:id="rId3"/>
    <p:sldId id="258" r:id="rId4"/>
    <p:sldId id="259" r:id="rId5"/>
    <p:sldId id="260" r:id="rId6"/>
    <p:sldId id="257" r:id="rId7"/>
    <p:sldId id="261" r:id="rId8"/>
    <p:sldId id="264" r:id="rId9"/>
    <p:sldId id="262" r:id="rId10"/>
    <p:sldId id="263" r:id="rId11"/>
    <p:sldId id="287" r:id="rId12"/>
    <p:sldId id="274" r:id="rId13"/>
    <p:sldId id="275" r:id="rId14"/>
    <p:sldId id="265" r:id="rId15"/>
    <p:sldId id="276" r:id="rId16"/>
    <p:sldId id="272" r:id="rId17"/>
    <p:sldId id="278" r:id="rId18"/>
    <p:sldId id="292" r:id="rId19"/>
    <p:sldId id="285" r:id="rId20"/>
    <p:sldId id="293" r:id="rId21"/>
    <p:sldId id="286" r:id="rId22"/>
    <p:sldId id="282" r:id="rId23"/>
    <p:sldId id="279" r:id="rId24"/>
    <p:sldId id="283" r:id="rId25"/>
    <p:sldId id="277" r:id="rId26"/>
    <p:sldId id="290" r:id="rId27"/>
    <p:sldId id="271" r:id="rId28"/>
    <p:sldId id="267" r:id="rId29"/>
    <p:sldId id="280" r:id="rId30"/>
    <p:sldId id="268" r:id="rId31"/>
    <p:sldId id="269" r:id="rId32"/>
    <p:sldId id="289" r:id="rId33"/>
    <p:sldId id="288" r:id="rId34"/>
    <p:sldId id="29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8487" autoAdjust="0"/>
  </p:normalViewPr>
  <p:slideViewPr>
    <p:cSldViewPr snapToGrid="0">
      <p:cViewPr varScale="1">
        <p:scale>
          <a:sx n="80" d="100"/>
          <a:sy n="80" d="100"/>
        </p:scale>
        <p:origin x="255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image" Target="../media/image3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image" Target="../media/image3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F340DB-BE6A-4ECB-B251-989695D5A2F8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</dgm:pt>
    <dgm:pt modelId="{36B6886F-2A89-4AE5-A923-9FDAC9A722FA}">
      <dgm:prSet phldrT="[Text]"/>
      <dgm:spPr/>
      <dgm:t>
        <a:bodyPr/>
        <a:lstStyle/>
        <a:p>
          <a:r>
            <a:rPr lang="en-US" dirty="0" smtClean="0"/>
            <a:t>Biz</a:t>
          </a:r>
          <a:endParaRPr lang="en-US" dirty="0"/>
        </a:p>
      </dgm:t>
    </dgm:pt>
    <dgm:pt modelId="{FB947E4C-5688-40D8-98EB-BFDE6612FFAE}" type="parTrans" cxnId="{83981EAC-DFE0-4438-99C1-39C7952EA77B}">
      <dgm:prSet/>
      <dgm:spPr/>
      <dgm:t>
        <a:bodyPr/>
        <a:lstStyle/>
        <a:p>
          <a:endParaRPr lang="en-US"/>
        </a:p>
      </dgm:t>
    </dgm:pt>
    <dgm:pt modelId="{8EB00EDF-D1C7-424F-ABCF-F2A085648E60}" type="sibTrans" cxnId="{83981EAC-DFE0-4438-99C1-39C7952EA77B}">
      <dgm:prSet/>
      <dgm:spPr/>
      <dgm:t>
        <a:bodyPr/>
        <a:lstStyle/>
        <a:p>
          <a:endParaRPr lang="en-US"/>
        </a:p>
      </dgm:t>
    </dgm:pt>
    <dgm:pt modelId="{4F1804F9-6849-453D-8932-A958EDDC8E91}">
      <dgm:prSet phldrT="[Text]"/>
      <dgm:spPr/>
      <dgm:t>
        <a:bodyPr/>
        <a:lstStyle/>
        <a:p>
          <a:r>
            <a:rPr lang="en-US" dirty="0" smtClean="0"/>
            <a:t>Dev</a:t>
          </a:r>
          <a:endParaRPr lang="en-US" dirty="0"/>
        </a:p>
      </dgm:t>
    </dgm:pt>
    <dgm:pt modelId="{5F902947-6D80-4151-A627-E7BA46B21462}" type="parTrans" cxnId="{93584269-A61F-4558-B4EE-F041FFCBA413}">
      <dgm:prSet/>
      <dgm:spPr/>
      <dgm:t>
        <a:bodyPr/>
        <a:lstStyle/>
        <a:p>
          <a:endParaRPr lang="en-US"/>
        </a:p>
      </dgm:t>
    </dgm:pt>
    <dgm:pt modelId="{A3873D79-8E11-4BE6-816C-456CC1BB7DC4}" type="sibTrans" cxnId="{93584269-A61F-4558-B4EE-F041FFCBA413}">
      <dgm:prSet/>
      <dgm:spPr/>
      <dgm:t>
        <a:bodyPr/>
        <a:lstStyle/>
        <a:p>
          <a:endParaRPr lang="en-US"/>
        </a:p>
      </dgm:t>
    </dgm:pt>
    <dgm:pt modelId="{C0D969CC-7911-4594-AA73-9B6505414D66}">
      <dgm:prSet phldrT="[Text]"/>
      <dgm:spPr/>
      <dgm:t>
        <a:bodyPr/>
        <a:lstStyle/>
        <a:p>
          <a:r>
            <a:rPr lang="en-US" dirty="0" smtClean="0"/>
            <a:t>Ops</a:t>
          </a:r>
          <a:endParaRPr lang="en-US" dirty="0"/>
        </a:p>
      </dgm:t>
    </dgm:pt>
    <dgm:pt modelId="{200D3517-51C5-4E5C-8147-108432D26FB9}" type="parTrans" cxnId="{04177D55-38F4-45AB-88F6-AC1A33400213}">
      <dgm:prSet/>
      <dgm:spPr/>
      <dgm:t>
        <a:bodyPr/>
        <a:lstStyle/>
        <a:p>
          <a:endParaRPr lang="en-US"/>
        </a:p>
      </dgm:t>
    </dgm:pt>
    <dgm:pt modelId="{D066ABF1-4F83-4F9B-B52E-18067286BCCE}" type="sibTrans" cxnId="{04177D55-38F4-45AB-88F6-AC1A33400213}">
      <dgm:prSet/>
      <dgm:spPr/>
      <dgm:t>
        <a:bodyPr/>
        <a:lstStyle/>
        <a:p>
          <a:endParaRPr lang="en-US"/>
        </a:p>
      </dgm:t>
    </dgm:pt>
    <dgm:pt modelId="{AD186153-56E6-4705-9E7D-8F7F0870AE90}" type="pres">
      <dgm:prSet presAssocID="{2DF340DB-BE6A-4ECB-B251-989695D5A2F8}" presName="Name0" presStyleCnt="0">
        <dgm:presLayoutVars>
          <dgm:dir/>
          <dgm:resizeHandles val="exact"/>
        </dgm:presLayoutVars>
      </dgm:prSet>
      <dgm:spPr/>
    </dgm:pt>
    <dgm:pt modelId="{B4E05AC2-8B70-4AF8-AE05-6BBCBA0CBA3E}" type="pres">
      <dgm:prSet presAssocID="{2DF340DB-BE6A-4ECB-B251-989695D5A2F8}" presName="fgShape" presStyleLbl="fgShp" presStyleIdx="0" presStyleCnt="1"/>
      <dgm:spPr/>
    </dgm:pt>
    <dgm:pt modelId="{CC3AD0A4-0DBC-4E65-BC1D-6245773F9989}" type="pres">
      <dgm:prSet presAssocID="{2DF340DB-BE6A-4ECB-B251-989695D5A2F8}" presName="linComp" presStyleCnt="0"/>
      <dgm:spPr/>
    </dgm:pt>
    <dgm:pt modelId="{49D43743-BBD5-49A3-9CBA-69397F915BEA}" type="pres">
      <dgm:prSet presAssocID="{36B6886F-2A89-4AE5-A923-9FDAC9A722FA}" presName="compNode" presStyleCnt="0"/>
      <dgm:spPr/>
    </dgm:pt>
    <dgm:pt modelId="{8652763C-0DEE-4DF6-93AC-2C0FD3E78EE2}" type="pres">
      <dgm:prSet presAssocID="{36B6886F-2A89-4AE5-A923-9FDAC9A722FA}" presName="bkgdShape" presStyleLbl="node1" presStyleIdx="0" presStyleCnt="3"/>
      <dgm:spPr/>
      <dgm:t>
        <a:bodyPr/>
        <a:lstStyle/>
        <a:p>
          <a:endParaRPr lang="en-US"/>
        </a:p>
      </dgm:t>
    </dgm:pt>
    <dgm:pt modelId="{13E1975B-BC8F-4520-A01F-E851EAC1C0D3}" type="pres">
      <dgm:prSet presAssocID="{36B6886F-2A89-4AE5-A923-9FDAC9A722FA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4BBBA-D625-4F2A-AAF7-63B712A77B60}" type="pres">
      <dgm:prSet presAssocID="{36B6886F-2A89-4AE5-A923-9FDAC9A722FA}" presName="invisiNode" presStyleLbl="node1" presStyleIdx="0" presStyleCnt="3"/>
      <dgm:spPr/>
    </dgm:pt>
    <dgm:pt modelId="{C9F07739-50CC-4F67-9AAA-EE8A2A95369F}" type="pres">
      <dgm:prSet presAssocID="{36B6886F-2A89-4AE5-A923-9FDAC9A722FA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96956F5C-869F-49BD-8020-48BA3CA35AA0}" type="pres">
      <dgm:prSet presAssocID="{8EB00EDF-D1C7-424F-ABCF-F2A085648E6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F1FE84D-D0DF-4E09-ACCD-91276738608D}" type="pres">
      <dgm:prSet presAssocID="{4F1804F9-6849-453D-8932-A958EDDC8E91}" presName="compNode" presStyleCnt="0"/>
      <dgm:spPr/>
    </dgm:pt>
    <dgm:pt modelId="{3863610C-DD43-4937-9627-977B9328E944}" type="pres">
      <dgm:prSet presAssocID="{4F1804F9-6849-453D-8932-A958EDDC8E91}" presName="bkgdShape" presStyleLbl="node1" presStyleIdx="1" presStyleCnt="3"/>
      <dgm:spPr/>
      <dgm:t>
        <a:bodyPr/>
        <a:lstStyle/>
        <a:p>
          <a:endParaRPr lang="en-US"/>
        </a:p>
      </dgm:t>
    </dgm:pt>
    <dgm:pt modelId="{227FF85D-4892-495A-A673-2AF3D7DEDCC3}" type="pres">
      <dgm:prSet presAssocID="{4F1804F9-6849-453D-8932-A958EDDC8E91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9362A7-BA60-431D-804A-4008B3DFC877}" type="pres">
      <dgm:prSet presAssocID="{4F1804F9-6849-453D-8932-A958EDDC8E91}" presName="invisiNode" presStyleLbl="node1" presStyleIdx="1" presStyleCnt="3"/>
      <dgm:spPr/>
    </dgm:pt>
    <dgm:pt modelId="{017B3B9C-BB30-4123-9715-43DBAC9A377E}" type="pres">
      <dgm:prSet presAssocID="{4F1804F9-6849-453D-8932-A958EDDC8E91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895A538D-DC90-4468-B2BA-BE7F3501C7F5}" type="pres">
      <dgm:prSet presAssocID="{A3873D79-8E11-4BE6-816C-456CC1BB7DC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17F3C3B-0DD8-4218-A185-188CB855451F}" type="pres">
      <dgm:prSet presAssocID="{C0D969CC-7911-4594-AA73-9B6505414D66}" presName="compNode" presStyleCnt="0"/>
      <dgm:spPr/>
    </dgm:pt>
    <dgm:pt modelId="{0C2F5C0B-81D3-44EC-BAB0-76136B5EF86A}" type="pres">
      <dgm:prSet presAssocID="{C0D969CC-7911-4594-AA73-9B6505414D66}" presName="bkgdShape" presStyleLbl="node1" presStyleIdx="2" presStyleCnt="3"/>
      <dgm:spPr/>
      <dgm:t>
        <a:bodyPr/>
        <a:lstStyle/>
        <a:p>
          <a:endParaRPr lang="en-US"/>
        </a:p>
      </dgm:t>
    </dgm:pt>
    <dgm:pt modelId="{0AF5D240-4E18-4550-8B1A-DC2370FE4729}" type="pres">
      <dgm:prSet presAssocID="{C0D969CC-7911-4594-AA73-9B6505414D66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329C0D-3C6C-46E4-8A36-925C3D8855D3}" type="pres">
      <dgm:prSet presAssocID="{C0D969CC-7911-4594-AA73-9B6505414D66}" presName="invisiNode" presStyleLbl="node1" presStyleIdx="2" presStyleCnt="3"/>
      <dgm:spPr/>
    </dgm:pt>
    <dgm:pt modelId="{09EABE48-2D5D-4419-A61F-41881DAA80F9}" type="pres">
      <dgm:prSet presAssocID="{C0D969CC-7911-4594-AA73-9B6505414D66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55828BB6-287D-4EA9-8B27-EF1BAD3ACD8C}" type="presOf" srcId="{8EB00EDF-D1C7-424F-ABCF-F2A085648E60}" destId="{96956F5C-869F-49BD-8020-48BA3CA35AA0}" srcOrd="0" destOrd="0" presId="urn:microsoft.com/office/officeart/2005/8/layout/hList7"/>
    <dgm:cxn modelId="{F0361399-DCD6-43D1-9E40-166B8688BDF5}" type="presOf" srcId="{A3873D79-8E11-4BE6-816C-456CC1BB7DC4}" destId="{895A538D-DC90-4468-B2BA-BE7F3501C7F5}" srcOrd="0" destOrd="0" presId="urn:microsoft.com/office/officeart/2005/8/layout/hList7"/>
    <dgm:cxn modelId="{93584269-A61F-4558-B4EE-F041FFCBA413}" srcId="{2DF340DB-BE6A-4ECB-B251-989695D5A2F8}" destId="{4F1804F9-6849-453D-8932-A958EDDC8E91}" srcOrd="1" destOrd="0" parTransId="{5F902947-6D80-4151-A627-E7BA46B21462}" sibTransId="{A3873D79-8E11-4BE6-816C-456CC1BB7DC4}"/>
    <dgm:cxn modelId="{83981EAC-DFE0-4438-99C1-39C7952EA77B}" srcId="{2DF340DB-BE6A-4ECB-B251-989695D5A2F8}" destId="{36B6886F-2A89-4AE5-A923-9FDAC9A722FA}" srcOrd="0" destOrd="0" parTransId="{FB947E4C-5688-40D8-98EB-BFDE6612FFAE}" sibTransId="{8EB00EDF-D1C7-424F-ABCF-F2A085648E60}"/>
    <dgm:cxn modelId="{3663D22D-D510-44DF-8D20-57DECC00C619}" type="presOf" srcId="{36B6886F-2A89-4AE5-A923-9FDAC9A722FA}" destId="{8652763C-0DEE-4DF6-93AC-2C0FD3E78EE2}" srcOrd="0" destOrd="0" presId="urn:microsoft.com/office/officeart/2005/8/layout/hList7"/>
    <dgm:cxn modelId="{4CCCD7C8-548D-4BF0-B0CE-CC3EAC8E5DC7}" type="presOf" srcId="{4F1804F9-6849-453D-8932-A958EDDC8E91}" destId="{227FF85D-4892-495A-A673-2AF3D7DEDCC3}" srcOrd="1" destOrd="0" presId="urn:microsoft.com/office/officeart/2005/8/layout/hList7"/>
    <dgm:cxn modelId="{67053822-0200-47DD-89C5-9A2B8D665248}" type="presOf" srcId="{36B6886F-2A89-4AE5-A923-9FDAC9A722FA}" destId="{13E1975B-BC8F-4520-A01F-E851EAC1C0D3}" srcOrd="1" destOrd="0" presId="urn:microsoft.com/office/officeart/2005/8/layout/hList7"/>
    <dgm:cxn modelId="{A0277860-D46D-4109-82C0-2B786F77B58C}" type="presOf" srcId="{4F1804F9-6849-453D-8932-A958EDDC8E91}" destId="{3863610C-DD43-4937-9627-977B9328E944}" srcOrd="0" destOrd="0" presId="urn:microsoft.com/office/officeart/2005/8/layout/hList7"/>
    <dgm:cxn modelId="{04177D55-38F4-45AB-88F6-AC1A33400213}" srcId="{2DF340DB-BE6A-4ECB-B251-989695D5A2F8}" destId="{C0D969CC-7911-4594-AA73-9B6505414D66}" srcOrd="2" destOrd="0" parTransId="{200D3517-51C5-4E5C-8147-108432D26FB9}" sibTransId="{D066ABF1-4F83-4F9B-B52E-18067286BCCE}"/>
    <dgm:cxn modelId="{EBB0883A-4E45-48B2-9280-47EB374924E2}" type="presOf" srcId="{C0D969CC-7911-4594-AA73-9B6505414D66}" destId="{0AF5D240-4E18-4550-8B1A-DC2370FE4729}" srcOrd="1" destOrd="0" presId="urn:microsoft.com/office/officeart/2005/8/layout/hList7"/>
    <dgm:cxn modelId="{E27EAF08-7560-465D-AB63-A01A0B85CC52}" type="presOf" srcId="{C0D969CC-7911-4594-AA73-9B6505414D66}" destId="{0C2F5C0B-81D3-44EC-BAB0-76136B5EF86A}" srcOrd="0" destOrd="0" presId="urn:microsoft.com/office/officeart/2005/8/layout/hList7"/>
    <dgm:cxn modelId="{50FBA1CE-A574-483D-BA4C-A14F358B8C3B}" type="presOf" srcId="{2DF340DB-BE6A-4ECB-B251-989695D5A2F8}" destId="{AD186153-56E6-4705-9E7D-8F7F0870AE90}" srcOrd="0" destOrd="0" presId="urn:microsoft.com/office/officeart/2005/8/layout/hList7"/>
    <dgm:cxn modelId="{96C25933-A890-4AA6-8067-26D9853F4781}" type="presParOf" srcId="{AD186153-56E6-4705-9E7D-8F7F0870AE90}" destId="{B4E05AC2-8B70-4AF8-AE05-6BBCBA0CBA3E}" srcOrd="0" destOrd="0" presId="urn:microsoft.com/office/officeart/2005/8/layout/hList7"/>
    <dgm:cxn modelId="{66CF83AA-3636-459D-9524-E5C840258703}" type="presParOf" srcId="{AD186153-56E6-4705-9E7D-8F7F0870AE90}" destId="{CC3AD0A4-0DBC-4E65-BC1D-6245773F9989}" srcOrd="1" destOrd="0" presId="urn:microsoft.com/office/officeart/2005/8/layout/hList7"/>
    <dgm:cxn modelId="{D846120B-D14C-4466-8F59-3DBA95D8B2C5}" type="presParOf" srcId="{CC3AD0A4-0DBC-4E65-BC1D-6245773F9989}" destId="{49D43743-BBD5-49A3-9CBA-69397F915BEA}" srcOrd="0" destOrd="0" presId="urn:microsoft.com/office/officeart/2005/8/layout/hList7"/>
    <dgm:cxn modelId="{F85E90B8-A4F8-4783-B277-279F790F1B09}" type="presParOf" srcId="{49D43743-BBD5-49A3-9CBA-69397F915BEA}" destId="{8652763C-0DEE-4DF6-93AC-2C0FD3E78EE2}" srcOrd="0" destOrd="0" presId="urn:microsoft.com/office/officeart/2005/8/layout/hList7"/>
    <dgm:cxn modelId="{42ABD190-09CE-43AC-809D-936BDDBA8E92}" type="presParOf" srcId="{49D43743-BBD5-49A3-9CBA-69397F915BEA}" destId="{13E1975B-BC8F-4520-A01F-E851EAC1C0D3}" srcOrd="1" destOrd="0" presId="urn:microsoft.com/office/officeart/2005/8/layout/hList7"/>
    <dgm:cxn modelId="{711AB771-72C1-4641-8C15-8B458F0943BA}" type="presParOf" srcId="{49D43743-BBD5-49A3-9CBA-69397F915BEA}" destId="{AC14BBBA-D625-4F2A-AAF7-63B712A77B60}" srcOrd="2" destOrd="0" presId="urn:microsoft.com/office/officeart/2005/8/layout/hList7"/>
    <dgm:cxn modelId="{574F4679-6B0A-4CDE-AB27-43061B629D5B}" type="presParOf" srcId="{49D43743-BBD5-49A3-9CBA-69397F915BEA}" destId="{C9F07739-50CC-4F67-9AAA-EE8A2A95369F}" srcOrd="3" destOrd="0" presId="urn:microsoft.com/office/officeart/2005/8/layout/hList7"/>
    <dgm:cxn modelId="{AAC66781-734E-4BCE-AE87-33ED6955F4E2}" type="presParOf" srcId="{CC3AD0A4-0DBC-4E65-BC1D-6245773F9989}" destId="{96956F5C-869F-49BD-8020-48BA3CA35AA0}" srcOrd="1" destOrd="0" presId="urn:microsoft.com/office/officeart/2005/8/layout/hList7"/>
    <dgm:cxn modelId="{665EDEAA-B31C-4249-985B-66DA9DDFC5ED}" type="presParOf" srcId="{CC3AD0A4-0DBC-4E65-BC1D-6245773F9989}" destId="{6F1FE84D-D0DF-4E09-ACCD-91276738608D}" srcOrd="2" destOrd="0" presId="urn:microsoft.com/office/officeart/2005/8/layout/hList7"/>
    <dgm:cxn modelId="{AB0EE51C-4172-4260-8413-40F5C29A003C}" type="presParOf" srcId="{6F1FE84D-D0DF-4E09-ACCD-91276738608D}" destId="{3863610C-DD43-4937-9627-977B9328E944}" srcOrd="0" destOrd="0" presId="urn:microsoft.com/office/officeart/2005/8/layout/hList7"/>
    <dgm:cxn modelId="{DC26F34A-3498-4066-91E5-B78831F20D86}" type="presParOf" srcId="{6F1FE84D-D0DF-4E09-ACCD-91276738608D}" destId="{227FF85D-4892-495A-A673-2AF3D7DEDCC3}" srcOrd="1" destOrd="0" presId="urn:microsoft.com/office/officeart/2005/8/layout/hList7"/>
    <dgm:cxn modelId="{8B1749A3-7C2D-448E-BAC2-7BA040A69FAE}" type="presParOf" srcId="{6F1FE84D-D0DF-4E09-ACCD-91276738608D}" destId="{3D9362A7-BA60-431D-804A-4008B3DFC877}" srcOrd="2" destOrd="0" presId="urn:microsoft.com/office/officeart/2005/8/layout/hList7"/>
    <dgm:cxn modelId="{3C076AF1-8038-4255-B5C2-32E6CA450DE0}" type="presParOf" srcId="{6F1FE84D-D0DF-4E09-ACCD-91276738608D}" destId="{017B3B9C-BB30-4123-9715-43DBAC9A377E}" srcOrd="3" destOrd="0" presId="urn:microsoft.com/office/officeart/2005/8/layout/hList7"/>
    <dgm:cxn modelId="{3D855FE6-E506-48FE-9791-BCA2E18669F1}" type="presParOf" srcId="{CC3AD0A4-0DBC-4E65-BC1D-6245773F9989}" destId="{895A538D-DC90-4468-B2BA-BE7F3501C7F5}" srcOrd="3" destOrd="0" presId="urn:microsoft.com/office/officeart/2005/8/layout/hList7"/>
    <dgm:cxn modelId="{60F0BE80-0C65-49F5-84D8-310A2A202062}" type="presParOf" srcId="{CC3AD0A4-0DBC-4E65-BC1D-6245773F9989}" destId="{B17F3C3B-0DD8-4218-A185-188CB855451F}" srcOrd="4" destOrd="0" presId="urn:microsoft.com/office/officeart/2005/8/layout/hList7"/>
    <dgm:cxn modelId="{25A8D1B1-CF7D-4B7D-BF85-A4B266442192}" type="presParOf" srcId="{B17F3C3B-0DD8-4218-A185-188CB855451F}" destId="{0C2F5C0B-81D3-44EC-BAB0-76136B5EF86A}" srcOrd="0" destOrd="0" presId="urn:microsoft.com/office/officeart/2005/8/layout/hList7"/>
    <dgm:cxn modelId="{D2BFB2B7-3690-4283-A865-7924042ACCDE}" type="presParOf" srcId="{B17F3C3B-0DD8-4218-A185-188CB855451F}" destId="{0AF5D240-4E18-4550-8B1A-DC2370FE4729}" srcOrd="1" destOrd="0" presId="urn:microsoft.com/office/officeart/2005/8/layout/hList7"/>
    <dgm:cxn modelId="{41B7E09E-A56F-46E5-BD32-BAA8B43F8DAD}" type="presParOf" srcId="{B17F3C3B-0DD8-4218-A185-188CB855451F}" destId="{B6329C0D-3C6C-46E4-8A36-925C3D8855D3}" srcOrd="2" destOrd="0" presId="urn:microsoft.com/office/officeart/2005/8/layout/hList7"/>
    <dgm:cxn modelId="{913EAFF5-B048-4A3F-B770-8BB733CC46BE}" type="presParOf" srcId="{B17F3C3B-0DD8-4218-A185-188CB855451F}" destId="{09EABE48-2D5D-4419-A61F-41881DAA80F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2763C-0DEE-4DF6-93AC-2C0FD3E78EE2}">
      <dsp:nvSpPr>
        <dsp:cNvPr id="0" name=""/>
        <dsp:cNvSpPr/>
      </dsp:nvSpPr>
      <dsp:spPr>
        <a:xfrm>
          <a:off x="414" y="0"/>
          <a:ext cx="645643" cy="1840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Biz</a:t>
          </a:r>
          <a:endParaRPr lang="en-US" sz="1800" kern="1200" dirty="0"/>
        </a:p>
      </dsp:txBody>
      <dsp:txXfrm>
        <a:off x="414" y="736370"/>
        <a:ext cx="645643" cy="736370"/>
      </dsp:txXfrm>
    </dsp:sp>
    <dsp:sp modelId="{C9F07739-50CC-4F67-9AAA-EE8A2A95369F}">
      <dsp:nvSpPr>
        <dsp:cNvPr id="0" name=""/>
        <dsp:cNvSpPr/>
      </dsp:nvSpPr>
      <dsp:spPr>
        <a:xfrm>
          <a:off x="19784" y="110455"/>
          <a:ext cx="606904" cy="6130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3610C-DD43-4937-9627-977B9328E944}">
      <dsp:nvSpPr>
        <dsp:cNvPr id="0" name=""/>
        <dsp:cNvSpPr/>
      </dsp:nvSpPr>
      <dsp:spPr>
        <a:xfrm>
          <a:off x="665427" y="0"/>
          <a:ext cx="645643" cy="1840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Dev</a:t>
          </a:r>
          <a:endParaRPr lang="en-US" sz="1800" kern="1200" dirty="0"/>
        </a:p>
      </dsp:txBody>
      <dsp:txXfrm>
        <a:off x="665427" y="736370"/>
        <a:ext cx="645643" cy="736370"/>
      </dsp:txXfrm>
    </dsp:sp>
    <dsp:sp modelId="{017B3B9C-BB30-4123-9715-43DBAC9A377E}">
      <dsp:nvSpPr>
        <dsp:cNvPr id="0" name=""/>
        <dsp:cNvSpPr/>
      </dsp:nvSpPr>
      <dsp:spPr>
        <a:xfrm>
          <a:off x="684796" y="110455"/>
          <a:ext cx="606904" cy="6130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F5C0B-81D3-44EC-BAB0-76136B5EF86A}">
      <dsp:nvSpPr>
        <dsp:cNvPr id="0" name=""/>
        <dsp:cNvSpPr/>
      </dsp:nvSpPr>
      <dsp:spPr>
        <a:xfrm>
          <a:off x="1330439" y="0"/>
          <a:ext cx="645643" cy="1840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Ops</a:t>
          </a:r>
          <a:endParaRPr lang="en-US" sz="1800" kern="1200" dirty="0"/>
        </a:p>
      </dsp:txBody>
      <dsp:txXfrm>
        <a:off x="1330439" y="736370"/>
        <a:ext cx="645643" cy="736370"/>
      </dsp:txXfrm>
    </dsp:sp>
    <dsp:sp modelId="{09EABE48-2D5D-4419-A61F-41881DAA80F9}">
      <dsp:nvSpPr>
        <dsp:cNvPr id="0" name=""/>
        <dsp:cNvSpPr/>
      </dsp:nvSpPr>
      <dsp:spPr>
        <a:xfrm>
          <a:off x="1349809" y="110455"/>
          <a:ext cx="606904" cy="6130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05AC2-8B70-4AF8-AE05-6BBCBA0CBA3E}">
      <dsp:nvSpPr>
        <dsp:cNvPr id="0" name=""/>
        <dsp:cNvSpPr/>
      </dsp:nvSpPr>
      <dsp:spPr>
        <a:xfrm>
          <a:off x="79059" y="1472740"/>
          <a:ext cx="1818378" cy="27613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833B-3161-4219-BC5D-FF472C39E68A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3312A-C9DA-406E-929D-FE73A945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55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Almost</a:t>
            </a:r>
            <a:r>
              <a:rPr lang="en-US" baseline="0" dirty="0" smtClean="0"/>
              <a:t> 15 years later, Agile has a legit place in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teams all over the world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Methodological pinnacle- invisibility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HOWEVER… there was a problem.  Agile didn’t finish the job.  Agile by itself doesn’t get the ball to the </a:t>
            </a:r>
            <a:r>
              <a:rPr lang="en-US" baseline="0" dirty="0" err="1" smtClean="0"/>
              <a:t>endzone</a:t>
            </a:r>
            <a:endParaRPr lang="en-US" baseline="0" dirty="0" smtClean="0"/>
          </a:p>
          <a:p>
            <a:r>
              <a:rPr lang="en-US" baseline="0" dirty="0" smtClean="0"/>
              <a:t>Agile does a great job with </a:t>
            </a:r>
            <a:r>
              <a:rPr lang="en-US" i="1" baseline="0" dirty="0" smtClean="0"/>
              <a:t>development,</a:t>
            </a:r>
            <a:r>
              <a:rPr lang="en-US" b="0" i="0" baseline="0" dirty="0" smtClean="0"/>
              <a:t> but its current practice doesn’t have a lot to say after the code is tested and ready for deployment</a:t>
            </a:r>
          </a:p>
          <a:p>
            <a:r>
              <a:rPr lang="en-US" b="0" i="0" baseline="0" dirty="0" smtClean="0"/>
              <a:t>So what are the other problems with software delivery?  That’s the right question- the answer to those problems might just be </a:t>
            </a:r>
          </a:p>
          <a:p>
            <a:endParaRPr lang="en-US" b="0" i="0" baseline="0" dirty="0" smtClean="0"/>
          </a:p>
          <a:p>
            <a:r>
              <a:rPr lang="en-US" b="0" i="0" baseline="0" dirty="0" smtClean="0"/>
              <a:t>DEVOPS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1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DevOps is barely five</a:t>
            </a:r>
            <a:r>
              <a:rPr lang="en-US" baseline="0" dirty="0" smtClean="0"/>
              <a:t> years old, but that’s long enough to have something of a history</a:t>
            </a:r>
          </a:p>
          <a:p>
            <a:r>
              <a:rPr lang="en-US" dirty="0" smtClean="0"/>
              <a:t>2009</a:t>
            </a:r>
            <a:r>
              <a:rPr lang="en-US" baseline="0" dirty="0" smtClean="0"/>
              <a:t> was the trigger year: the word was coined, the </a:t>
            </a:r>
            <a:r>
              <a:rPr lang="en-US" baseline="0" dirty="0" err="1" smtClean="0"/>
              <a:t>meetup</a:t>
            </a:r>
            <a:r>
              <a:rPr lang="en-US" baseline="0" dirty="0" smtClean="0"/>
              <a:t> happened for the first time, and John </a:t>
            </a:r>
            <a:r>
              <a:rPr lang="en-US" baseline="0" dirty="0" err="1" smtClean="0"/>
              <a:t>Allspaw</a:t>
            </a:r>
            <a:r>
              <a:rPr lang="en-US" baseline="0" dirty="0" smtClean="0"/>
              <a:t> introduced the idea that multiple deploys a day could be a GOOD thing</a:t>
            </a:r>
          </a:p>
          <a:p>
            <a:r>
              <a:rPr lang="en-US" baseline="0" dirty="0" smtClean="0"/>
              <a:t>The seminal work on the subject- The Phoenix Project</a:t>
            </a:r>
          </a:p>
          <a:p>
            <a:r>
              <a:rPr lang="en-US" baseline="0" dirty="0" smtClean="0"/>
              <a:t>DevOps Enterprise Summit, lots of big, well-established companies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Many of you just hearing about it for the first time, why?</a:t>
            </a:r>
          </a:p>
          <a:p>
            <a:r>
              <a:rPr lang="en-US" baseline="0" dirty="0" smtClean="0"/>
              <a:t>Longer incubation period- Agile was a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thing, DevOps is an </a:t>
            </a:r>
            <a:r>
              <a:rPr lang="en-US" baseline="0" dirty="0" err="1" smtClean="0"/>
              <a:t>EVERYthing</a:t>
            </a:r>
            <a:endParaRPr lang="en-US" baseline="0" dirty="0" smtClean="0"/>
          </a:p>
          <a:p>
            <a:r>
              <a:rPr lang="en-US" baseline="0" dirty="0" smtClean="0"/>
              <a:t>So, after five years where are we with DevOps?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55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22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a deep,</a:t>
            </a:r>
            <a:r>
              <a:rPr lang="en-US" baseline="0" dirty="0" smtClean="0"/>
              <a:t> cleansing breath</a:t>
            </a:r>
          </a:p>
          <a:p>
            <a:r>
              <a:rPr lang="en-US" baseline="0" dirty="0" smtClean="0"/>
              <a:t>I know you </a:t>
            </a:r>
            <a:r>
              <a:rPr lang="en-US" baseline="0" dirty="0" err="1" smtClean="0"/>
              <a:t>wanna</a:t>
            </a:r>
            <a:r>
              <a:rPr lang="en-US" baseline="0" dirty="0" smtClean="0"/>
              <a:t> see me jump around this stage again.. But no</a:t>
            </a:r>
          </a:p>
          <a:p>
            <a:r>
              <a:rPr lang="en-US" baseline="0" dirty="0" smtClean="0"/>
              <a:t>DevOps has important things to offer, let’s not hyperventilate over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9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a jump over the valley</a:t>
            </a:r>
            <a:r>
              <a:rPr lang="en-US" baseline="0" dirty="0" smtClean="0"/>
              <a:t> with me, let’s see if we can get some value from DevOps sometime before 2030</a:t>
            </a:r>
          </a:p>
          <a:p>
            <a:r>
              <a:rPr lang="en-US" baseline="0" dirty="0" smtClean="0"/>
              <a:t>…</a:t>
            </a:r>
          </a:p>
          <a:p>
            <a:r>
              <a:rPr lang="en-US" dirty="0" smtClean="0"/>
              <a:t>Not going</a:t>
            </a:r>
            <a:r>
              <a:rPr lang="en-US" baseline="0" dirty="0" smtClean="0"/>
              <a:t> to start with the Wikipedia definition, because it’s useless out of context</a:t>
            </a:r>
          </a:p>
          <a:p>
            <a:r>
              <a:rPr lang="en-US" baseline="0" dirty="0" smtClean="0"/>
              <a:t>Breaking down DevOps into lessons, building to a big-picture definition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82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a great image- really tells the story</a:t>
            </a:r>
          </a:p>
          <a:p>
            <a:r>
              <a:rPr lang="en-US" baseline="0" dirty="0" smtClean="0"/>
              <a:t>What’s it like being in Ops, taking on a new release (play)</a:t>
            </a:r>
          </a:p>
          <a:p>
            <a:r>
              <a:rPr lang="en-US" baseline="0" dirty="0" smtClean="0"/>
              <a:t>Circular firing squad</a:t>
            </a:r>
          </a:p>
          <a:p>
            <a:r>
              <a:rPr lang="en-US" baseline="0" dirty="0" smtClean="0"/>
              <a:t>Dev- Innovation/Velocity, Ops- Stability/Support</a:t>
            </a:r>
          </a:p>
          <a:p>
            <a:r>
              <a:rPr lang="en-US" baseline="0" dirty="0" smtClean="0"/>
              <a:t>Dev and Ops are traditionally like oil &amp; water.  DevOps is the soap.</a:t>
            </a:r>
          </a:p>
          <a:p>
            <a:r>
              <a:rPr lang="en-US" baseline="0" dirty="0" smtClean="0"/>
              <a:t>*That’s clever, what does it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5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can’t talk about DevOps</a:t>
            </a:r>
            <a:r>
              <a:rPr lang="en-US" baseline="0" dirty="0" smtClean="0"/>
              <a:t> without talking about Agile, can’t talk about Agile without talking about Lean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Lean:</a:t>
            </a:r>
          </a:p>
          <a:p>
            <a:r>
              <a:rPr lang="en-US" baseline="0" dirty="0" smtClean="0"/>
              <a:t>what does Lean have to say about software delivery?  What is Lean anyway?</a:t>
            </a:r>
          </a:p>
          <a:p>
            <a:r>
              <a:rPr lang="en-US" baseline="0" dirty="0" smtClean="0"/>
              <a:t>Toyota Production System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Value stream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Software delivery is a value stream, and a value stream is a </a:t>
            </a:r>
            <a:r>
              <a:rPr lang="en-US" i="1" baseline="0" dirty="0" smtClean="0"/>
              <a:t>system</a:t>
            </a:r>
            <a:endParaRPr lang="en-US" dirty="0" smtClean="0"/>
          </a:p>
          <a:p>
            <a:r>
              <a:rPr lang="en-US" baseline="0" dirty="0" smtClean="0"/>
              <a:t>DevOps takes the principles from Agile and Lean and applies them all the way up and down the value stream</a:t>
            </a:r>
          </a:p>
          <a:p>
            <a:r>
              <a:rPr lang="en-US" baseline="0" dirty="0" smtClean="0"/>
              <a:t>*So what are those principles?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44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can tell me what this is?  Great, </a:t>
            </a:r>
            <a:r>
              <a:rPr lang="en-US" i="1" dirty="0" smtClean="0"/>
              <a:t>what’s it for?</a:t>
            </a:r>
            <a:endParaRPr lang="en-US" baseline="0" dirty="0" smtClean="0"/>
          </a:p>
          <a:p>
            <a:r>
              <a:rPr lang="en-US" baseline="0" dirty="0" smtClean="0"/>
              <a:t>Sure prioritizing and managing tasks, but what are the columns for?  Why not just an ordered stack?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Do we want lots of work in the WIP column or a little?  Why?</a:t>
            </a:r>
          </a:p>
          <a:p>
            <a:r>
              <a:rPr lang="en-US" i="1" baseline="0" dirty="0" smtClean="0"/>
              <a:t>Controlling the flow of work- </a:t>
            </a:r>
            <a:r>
              <a:rPr lang="en-US" i="0" baseline="0" dirty="0" smtClean="0"/>
              <a:t>this is a Lean value</a:t>
            </a:r>
          </a:p>
          <a:p>
            <a:r>
              <a:rPr lang="en-US" i="0" baseline="0" dirty="0" smtClean="0"/>
              <a:t>Controlling the flow of work ensures that work gets done instead of everything colliding and backing up</a:t>
            </a:r>
          </a:p>
          <a:p>
            <a:r>
              <a:rPr lang="en-US" i="0" baseline="0" dirty="0" smtClean="0"/>
              <a:t>Lesson #3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*What’s a good example of a super-simple value stream?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04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Highway: produces </a:t>
            </a:r>
            <a:r>
              <a:rPr lang="en-US" i="1" dirty="0" smtClean="0"/>
              <a:t>translation,</a:t>
            </a:r>
            <a:r>
              <a:rPr lang="en-US" i="1" baseline="0" dirty="0" smtClean="0"/>
              <a:t> </a:t>
            </a:r>
            <a:r>
              <a:rPr lang="en-US" i="0" baseline="0" dirty="0" smtClean="0"/>
              <a:t>point A to point B</a:t>
            </a:r>
          </a:p>
          <a:p>
            <a:r>
              <a:rPr lang="en-US" i="0" baseline="0" dirty="0" smtClean="0"/>
              <a:t>Onramp = Input</a:t>
            </a:r>
          </a:p>
          <a:p>
            <a:r>
              <a:rPr lang="en-US" i="0" baseline="0" dirty="0" smtClean="0"/>
              <a:t>Highway = Processing</a:t>
            </a:r>
          </a:p>
          <a:p>
            <a:r>
              <a:rPr lang="en-US" i="0" baseline="0" dirty="0" smtClean="0"/>
              <a:t>Output = </a:t>
            </a:r>
            <a:r>
              <a:rPr lang="en-US" i="0" baseline="0" dirty="0" err="1" smtClean="0"/>
              <a:t>Offramp</a:t>
            </a:r>
            <a:endParaRPr lang="en-US" i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Traditional orgs see idle time as </a:t>
            </a:r>
            <a:r>
              <a:rPr lang="en-US" i="0" baseline="0" dirty="0" err="1" smtClean="0"/>
              <a:t>Baaad</a:t>
            </a:r>
            <a:r>
              <a:rPr lang="en-US" i="0" baseline="0" dirty="0" smtClean="0"/>
              <a:t>… everyone should always be working furiously, as fast as possible…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3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what you get with 100% utilization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Traditional orgs see idle time as </a:t>
            </a:r>
            <a:r>
              <a:rPr lang="en-US" i="0" baseline="0" dirty="0" err="1" smtClean="0"/>
              <a:t>Baaad</a:t>
            </a:r>
            <a:r>
              <a:rPr lang="en-US" i="0" baseline="0" dirty="0" smtClean="0"/>
              <a:t>… everyone should always be working furiously, as fast as possible…</a:t>
            </a:r>
          </a:p>
          <a:p>
            <a:r>
              <a:rPr lang="en-US" dirty="0" smtClean="0"/>
              <a:t>Here’s how you</a:t>
            </a:r>
            <a:r>
              <a:rPr lang="en-US" baseline="0" dirty="0" smtClean="0"/>
              <a:t> prevent gridlock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Key Lean insight- you can’t make a system move faster by cramming work in the front end</a:t>
            </a:r>
          </a:p>
          <a:p>
            <a:r>
              <a:rPr lang="en-US" baseline="0" dirty="0" smtClean="0"/>
              <a:t>The work centers don’t work in isolation, they work together as a </a:t>
            </a:r>
            <a:r>
              <a:rPr lang="en-US" i="1" baseline="0" dirty="0" smtClean="0"/>
              <a:t>system, </a:t>
            </a:r>
            <a:r>
              <a:rPr lang="en-US" i="0" baseline="0" dirty="0" smtClean="0"/>
              <a:t>and a system must be </a:t>
            </a:r>
            <a:r>
              <a:rPr lang="en-US" i="1" baseline="0" dirty="0" smtClean="0"/>
              <a:t>tuned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4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of you heard of DevOps for</a:t>
            </a:r>
            <a:r>
              <a:rPr lang="en-US" baseline="0" dirty="0" smtClean="0"/>
              <a:t> the first time within the last year?</a:t>
            </a:r>
          </a:p>
          <a:p>
            <a:r>
              <a:rPr lang="en-US" baseline="0" dirty="0" smtClean="0"/>
              <a:t>Who’s Dev?  Who’s Ops?</a:t>
            </a:r>
          </a:p>
          <a:p>
            <a:r>
              <a:rPr lang="en-US" baseline="0" dirty="0" smtClean="0"/>
              <a:t>Before we get to DevOps, a little history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PNC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DevOps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Conferences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7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another example of the systems thinking- does adding RAM to a computer make it faster?</a:t>
            </a:r>
          </a:p>
          <a:p>
            <a:r>
              <a:rPr lang="en-US" dirty="0" smtClean="0"/>
              <a:t>No?</a:t>
            </a:r>
            <a:r>
              <a:rPr lang="en-US" baseline="0" dirty="0" smtClean="0"/>
              <a:t>  Then why was my wife thrilled when I added 2GB to her computer, bringing her to a blistering 4G?</a:t>
            </a:r>
          </a:p>
          <a:p>
            <a:r>
              <a:rPr lang="en-US" i="1" baseline="0" dirty="0" smtClean="0"/>
              <a:t>Throughput.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Next principle: Defects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 did Ford/GM/Chrysler handle defects?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90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Traditional,</a:t>
            </a:r>
            <a:r>
              <a:rPr lang="en-US" baseline="0" dirty="0" smtClean="0"/>
              <a:t> pre-Lean manufacturing handled defects by NOT handling them</a:t>
            </a:r>
          </a:p>
          <a:p>
            <a:r>
              <a:rPr lang="en-US" baseline="0" dirty="0" smtClean="0"/>
              <a:t>Leads to parking lots full of broken cars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Lean practices teach us that stopping ALL production (in software terms, deployment) is the most efficient way to triage defects</a:t>
            </a:r>
          </a:p>
          <a:p>
            <a:r>
              <a:rPr lang="en-US" baseline="0" dirty="0" smtClean="0"/>
              <a:t>Defects get more expensive with each move down the line, they’re never cheaper to fix than the moment they’re discovered</a:t>
            </a:r>
          </a:p>
          <a:p>
            <a:r>
              <a:rPr lang="en-US" baseline="0" dirty="0" smtClean="0"/>
              <a:t>STOP deployment (don’t merge, don’t deploy) until the defect is fixed or AT LEAST rolled back/out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Next: COMMUNICATION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39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COMMUNICATION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Here’s the heart of DevOps- the non-technical, soft skill stuff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The common problem of silos- tall vertical walls between teams that prevent collaboration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SNEETCHES: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Star-Belly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Sneetches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bellies with stars.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Plain -Belly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Sneetches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had none upon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Stars were a sign of riches and wealth,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were really so small,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think such a thing wouldn't matter at all.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because they had stars, all the Star-Belly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Sneetches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brag, "We're the freest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Sneetches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walking the beaches".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snoots in the air, they would sniff and they'd snort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"Jobs! They are for you Plain-Belly sort!"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whenever they met some, when they were out walking,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They'd hike right on past them without even talking.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TOUGH LOVE: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We IT people aren’t the most social creatures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We tend to bristle at input even from colleagues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Get the stars off our bellies, the chips off our shoulders, and start learning how to do our jobs better from people who </a:t>
            </a:r>
            <a:r>
              <a:rPr lang="en-US" b="0" i="1" baseline="0" dirty="0" smtClean="0"/>
              <a:t>don’t do our jobs.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Dev peeps, Ops will give you a heaping, helping earful about how your code works (and often doesn’t) in production</a:t>
            </a:r>
            <a:endParaRPr lang="en-US" b="0" dirty="0" smtClean="0"/>
          </a:p>
          <a:p>
            <a:r>
              <a:rPr lang="en-US" b="0" baseline="0" dirty="0" smtClean="0"/>
              <a:t>Ops peeps, your developers have plenty to teach you about how to automate your systems</a:t>
            </a:r>
          </a:p>
          <a:p>
            <a:r>
              <a:rPr lang="en-US" b="0" baseline="0" dirty="0" smtClean="0"/>
              <a:t>Getting Dev and Ops (and Networking/Security </a:t>
            </a:r>
            <a:r>
              <a:rPr lang="en-US" b="0" baseline="0" dirty="0" err="1" smtClean="0"/>
              <a:t>etc</a:t>
            </a:r>
            <a:r>
              <a:rPr lang="en-US" b="0" baseline="0" dirty="0" smtClean="0"/>
              <a:t>) pointed in the same direction allows us to achieve the WHOLE POINT of DevOps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Next up: The POINT</a:t>
            </a:r>
          </a:p>
          <a:p>
            <a:endParaRPr lang="en-US" b="0" baseline="0" dirty="0" smtClean="0"/>
          </a:p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36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FLOW +</a:t>
            </a:r>
            <a:r>
              <a:rPr lang="en-US" b="1" baseline="0" dirty="0" smtClean="0"/>
              <a:t> </a:t>
            </a:r>
            <a:r>
              <a:rPr lang="en-US" b="1" dirty="0" smtClean="0"/>
              <a:t>FEEDBACK</a:t>
            </a:r>
            <a:r>
              <a:rPr lang="en-US" b="1" baseline="0" dirty="0" smtClean="0"/>
              <a:t> = </a:t>
            </a:r>
            <a:r>
              <a:rPr lang="en-US" b="1" dirty="0" smtClean="0"/>
              <a:t>VELOCITY</a:t>
            </a:r>
          </a:p>
          <a:p>
            <a:r>
              <a:rPr lang="en-US" b="0" dirty="0" smtClean="0"/>
              <a:t>Now</a:t>
            </a:r>
            <a:r>
              <a:rPr lang="en-US" b="0" baseline="0" dirty="0" smtClean="0"/>
              <a:t> that we know how to control the flow, and to think of software delivery as a system, what’s the point?</a:t>
            </a:r>
          </a:p>
          <a:p>
            <a:r>
              <a:rPr lang="en-US" b="0" baseline="0" dirty="0" smtClean="0"/>
              <a:t>Velocity is the point, because that’s how you get from MBA ideas to software dollars</a:t>
            </a:r>
          </a:p>
          <a:p>
            <a:r>
              <a:rPr lang="en-US" b="0" baseline="0" dirty="0" smtClean="0"/>
              <a:t>“Working software over comprehensive documentation” is all well and good within Dev, but meaningless until the bits are in Prod</a:t>
            </a:r>
          </a:p>
          <a:p>
            <a:r>
              <a:rPr lang="en-US" b="0" baseline="0" dirty="0" smtClean="0"/>
              <a:t>“Common sense” says that moving fast means lower quality, that’s not the case</a:t>
            </a:r>
          </a:p>
          <a:p>
            <a:r>
              <a:rPr lang="en-US" b="0" baseline="0" dirty="0" smtClean="0"/>
              <a:t>“Failing small and failing fast” means fewer defects going to production because changes are smaller and more incremental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Next: DevOps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4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Communication is crucial, as is the</a:t>
            </a:r>
            <a:r>
              <a:rPr lang="en-US" baseline="0" dirty="0" smtClean="0"/>
              <a:t> culture that fosters 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 just cross-team, also cross-role.  Up, down, across, ALL communication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Automation is the </a:t>
            </a:r>
            <a:r>
              <a:rPr lang="en-US" i="1" baseline="0" dirty="0" smtClean="0"/>
              <a:t>reason </a:t>
            </a:r>
            <a:r>
              <a:rPr lang="en-US" i="0" baseline="0" dirty="0" smtClean="0"/>
              <a:t>velocity doesn’t lead to lower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baseline="0" dirty="0" smtClean="0"/>
              <a:t>When I started in this industry a server meant an 80lb, $12K boat anchor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baseline="0" dirty="0" smtClean="0"/>
              <a:t>Joel Test, one click build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baseline="0" dirty="0" smtClean="0"/>
              <a:t>Not good enough anymore, today it’s the one-click </a:t>
            </a:r>
            <a:r>
              <a:rPr lang="en-US" i="1" baseline="0" dirty="0" smtClean="0"/>
              <a:t>deploy</a:t>
            </a:r>
            <a:endParaRPr lang="en-US" i="0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baseline="0" dirty="0" err="1" smtClean="0"/>
              <a:t>IaaS</a:t>
            </a:r>
            <a:r>
              <a:rPr lang="en-US" i="0" baseline="0" dirty="0" smtClean="0"/>
              <a:t>, </a:t>
            </a:r>
            <a:r>
              <a:rPr lang="en-US" i="0" baseline="0" dirty="0" err="1" smtClean="0"/>
              <a:t>PaaS</a:t>
            </a:r>
            <a:r>
              <a:rPr lang="en-US" i="0" baseline="0" dirty="0" smtClean="0"/>
              <a:t>, converged infrastructure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baseline="0" dirty="0" smtClean="0"/>
              <a:t>DevOps Transformation is about adapting the basic principles in a way that </a:t>
            </a:r>
            <a:r>
              <a:rPr lang="en-US" i="1" baseline="0" dirty="0" smtClean="0"/>
              <a:t>makes sense </a:t>
            </a:r>
            <a:r>
              <a:rPr lang="en-US" i="0" baseline="0" dirty="0" smtClean="0"/>
              <a:t>for your business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baseline="0" dirty="0" smtClean="0"/>
              <a:t>Delivering these ideas to your management can be a challenge, refer to my presentation at DOES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i="0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baseline="0" dirty="0" smtClean="0"/>
              <a:t>RECAP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90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Vendors will sell</a:t>
            </a:r>
            <a:r>
              <a:rPr lang="en-US" baseline="0" dirty="0" smtClean="0"/>
              <a:t> you DevOps like a shrink-wrapped product and tell you it’s all you need</a:t>
            </a:r>
          </a:p>
          <a:p>
            <a:r>
              <a:rPr lang="en-US" baseline="0" dirty="0" smtClean="0"/>
              <a:t>The LAST way to “do DevOps” is to tag one guy, or start the DevOps Team</a:t>
            </a:r>
          </a:p>
          <a:p>
            <a:r>
              <a:rPr lang="en-US" baseline="0" dirty="0" smtClean="0"/>
              <a:t>DevOps plays nice with all kinds of other methodologies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Bonus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ain’t</a:t>
            </a:r>
            <a:r>
              <a:rPr lang="en-US" baseline="0" dirty="0" smtClean="0"/>
              <a:t>: </a:t>
            </a:r>
            <a:r>
              <a:rPr lang="en-US" dirty="0" smtClean="0"/>
              <a:t>Also-</a:t>
            </a:r>
            <a:r>
              <a:rPr lang="en-US" baseline="0" dirty="0" smtClean="0"/>
              <a:t> it’s dependent on continuous delivery, but there’s much more.  </a:t>
            </a:r>
            <a:r>
              <a:rPr lang="en-US" baseline="0" dirty="0" err="1" smtClean="0"/>
              <a:t>DeOps</a:t>
            </a:r>
            <a:r>
              <a:rPr lang="en-US" baseline="0" dirty="0" smtClean="0"/>
              <a:t> synonymous with CD like “car” is synonymous with “engine”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7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DevOps isn’t a verb, it’s an adjective, like Agile</a:t>
            </a:r>
          </a:p>
          <a:p>
            <a:r>
              <a:rPr lang="en-US" dirty="0" smtClean="0"/>
              <a:t>Now</a:t>
            </a:r>
            <a:r>
              <a:rPr lang="en-US" baseline="0" dirty="0" smtClean="0"/>
              <a:t> that you have some ideas what it is, you can change your behavior if DevOps appeals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DO:</a:t>
            </a:r>
          </a:p>
          <a:p>
            <a:r>
              <a:rPr lang="en-US" baseline="0" dirty="0" smtClean="0"/>
              <a:t>Everybody on the same team, pointed in the same direction</a:t>
            </a:r>
          </a:p>
          <a:p>
            <a:r>
              <a:rPr lang="en-US" baseline="0" dirty="0" smtClean="0"/>
              <a:t>DevOps is essentially impossible without CD – velocity is the point, without CD there is no velocity</a:t>
            </a:r>
          </a:p>
          <a:p>
            <a:r>
              <a:rPr lang="en-US" baseline="0" dirty="0" smtClean="0"/>
              <a:t>Heat-treat story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DON”T:</a:t>
            </a:r>
          </a:p>
          <a:p>
            <a:r>
              <a:rPr lang="en-US" baseline="0" dirty="0" smtClean="0"/>
              <a:t>The only thing worse than no DevOps is a new silo</a:t>
            </a:r>
          </a:p>
          <a:p>
            <a:r>
              <a:rPr lang="en-US" baseline="0" dirty="0" smtClean="0"/>
              <a:t>DevOps isn’t a solution, it’s a practice.  Buy the tools, but don’t use them as a crutch/excuse</a:t>
            </a:r>
          </a:p>
          <a:p>
            <a:r>
              <a:rPr lang="en-US" baseline="0" dirty="0" smtClean="0"/>
              <a:t>Don’t try to dictate, develop your DevOps practice in an Agile way.  Iterate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27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HOMEWORK</a:t>
            </a:r>
          </a:p>
          <a:p>
            <a:r>
              <a:rPr lang="en-US" dirty="0" smtClean="0"/>
              <a:t>The “lessons” here are generally aligned</a:t>
            </a:r>
            <a:r>
              <a:rPr lang="en-US" baseline="0" dirty="0" smtClean="0"/>
              <a:t> to the Three Ways described in </a:t>
            </a:r>
            <a:r>
              <a:rPr lang="en-US" i="1" baseline="0" dirty="0" smtClean="0"/>
              <a:t>The Phoenix Project</a:t>
            </a:r>
          </a:p>
          <a:p>
            <a:r>
              <a:rPr lang="en-US" i="1" baseline="0" dirty="0" smtClean="0"/>
              <a:t>The Phoenix Project </a:t>
            </a:r>
            <a:r>
              <a:rPr lang="en-US" i="0" baseline="0" dirty="0" smtClean="0"/>
              <a:t>was inspired by </a:t>
            </a:r>
            <a:r>
              <a:rPr lang="en-US" i="1" baseline="0" dirty="0" smtClean="0"/>
              <a:t>The Goal</a:t>
            </a:r>
          </a:p>
          <a:p>
            <a:r>
              <a:rPr lang="en-US" i="0" baseline="0" dirty="0" smtClean="0"/>
              <a:t>This is not bedtime reading- I started the </a:t>
            </a:r>
            <a:r>
              <a:rPr lang="en-US" i="1" baseline="0" dirty="0" smtClean="0"/>
              <a:t>Phoenix Project </a:t>
            </a:r>
            <a:r>
              <a:rPr lang="en-US" i="0" baseline="0" dirty="0" smtClean="0"/>
              <a:t>at a conference in San Fran last April, missed a whole day of sessions unable to stop reading</a:t>
            </a:r>
          </a:p>
          <a:p>
            <a:r>
              <a:rPr lang="en-US" i="0" baseline="0" dirty="0" smtClean="0"/>
              <a:t>Read them in this order and they’ll change the way you think about delivering software</a:t>
            </a:r>
          </a:p>
          <a:p>
            <a:r>
              <a:rPr lang="en-US" i="0" baseline="0" dirty="0" smtClean="0"/>
              <a:t>Then, watch the videos on the DOES YouTube channel to learn how the largest companies in the world apply DevOps to their software delivery (play my video at half speed!)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Now, why do I care about all this stuff?  Isn’t it just the new shiny object?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56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“DevOps is Coming”</a:t>
            </a:r>
          </a:p>
          <a:p>
            <a:r>
              <a:rPr lang="en-US" dirty="0" smtClean="0"/>
              <a:t>How do you know, Dave?</a:t>
            </a:r>
            <a:br>
              <a:rPr lang="en-US" dirty="0" smtClean="0"/>
            </a:br>
            <a:r>
              <a:rPr lang="en-US" dirty="0" smtClean="0"/>
              <a:t>S&amp;P</a:t>
            </a:r>
            <a:r>
              <a:rPr lang="en-US" baseline="0" dirty="0" smtClean="0"/>
              <a:t> 500 starter</a:t>
            </a:r>
          </a:p>
          <a:p>
            <a:r>
              <a:rPr lang="en-US" baseline="0" dirty="0" smtClean="0"/>
              <a:t>DevOps is progressive stuff, what’s the LAST type of entity you’d expect to take it up?  How about the government?</a:t>
            </a:r>
          </a:p>
          <a:p>
            <a:r>
              <a:rPr lang="en-US" baseline="0" dirty="0" smtClean="0"/>
              <a:t>And.. a few other smaller companies here and there</a:t>
            </a:r>
          </a:p>
          <a:p>
            <a:r>
              <a:rPr lang="en-US" baseline="0" dirty="0" smtClean="0"/>
              <a:t>Unicorns/Horses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44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it’s coming, you want to get</a:t>
            </a:r>
            <a:r>
              <a:rPr lang="en-US" baseline="0" dirty="0" smtClean="0"/>
              <a:t> ahead of the curve</a:t>
            </a:r>
          </a:p>
          <a:p>
            <a:r>
              <a:rPr lang="en-US" baseline="0" dirty="0" smtClean="0"/>
              <a:t>If you let this guy do your DevOps for you, if you’re lucky THIS is the DevOps you’ll get</a:t>
            </a:r>
          </a:p>
          <a:p>
            <a:r>
              <a:rPr lang="en-US" baseline="0" dirty="0" smtClean="0"/>
              <a:t>Lucky because this guy only knows what the vendors tell him, they can’t make any money of the human/collaboration aspect</a:t>
            </a:r>
          </a:p>
          <a:p>
            <a:r>
              <a:rPr lang="en-US" baseline="0" dirty="0" smtClean="0"/>
              <a:t>If you’re not lucky, this guy will tell everyone “we’re a DevOps shop” because you use Chef.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Even if pointy-hair guy DOES get AND want the human aspect, he can’t force it on us</a:t>
            </a:r>
          </a:p>
          <a:p>
            <a:r>
              <a:rPr lang="en-US" baseline="0" dirty="0" smtClean="0"/>
              <a:t>We have to want it</a:t>
            </a:r>
          </a:p>
          <a:p>
            <a:r>
              <a:rPr lang="en-US" baseline="0" dirty="0" smtClean="0"/>
              <a:t>We have to take ownership of the “bottom-up,” human aspects of DevOps for a transformation to be successful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7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1995:</a:t>
            </a:r>
            <a:r>
              <a:rPr lang="en-US" baseline="0" dirty="0" smtClean="0"/>
              <a:t> The halcyon era</a:t>
            </a:r>
          </a:p>
          <a:p>
            <a:r>
              <a:rPr lang="en-US" baseline="0" dirty="0" smtClean="0"/>
              <a:t>Computing available, democratized</a:t>
            </a:r>
          </a:p>
          <a:p>
            <a:r>
              <a:rPr lang="en-US" baseline="0" dirty="0" smtClean="0"/>
              <a:t>Internet ascendant- “what is that Internet thing?”</a:t>
            </a:r>
          </a:p>
          <a:p>
            <a:r>
              <a:rPr lang="en-US" baseline="0" dirty="0" smtClean="0"/>
              <a:t>IT workers changing the world, business, automating things for the first time</a:t>
            </a:r>
          </a:p>
          <a:p>
            <a:r>
              <a:rPr lang="en-US" baseline="0" dirty="0" smtClean="0"/>
              <a:t>Must be on to something, the suits are showing up with bags of cash</a:t>
            </a:r>
          </a:p>
          <a:p>
            <a:r>
              <a:rPr lang="en-US" baseline="0" dirty="0" smtClean="0"/>
              <a:t>We’re heroes!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0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Forsgren</a:t>
            </a:r>
            <a:r>
              <a:rPr lang="en-US" dirty="0" smtClean="0"/>
              <a:t> and the Productivity Paradox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During that heyday of 1995,</a:t>
            </a:r>
            <a:r>
              <a:rPr lang="en-US" baseline="0" dirty="0" smtClean="0"/>
              <a:t> IT became an integral part of essentially every business on earth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One would think that all that automation and computerization would make things more </a:t>
            </a:r>
            <a:r>
              <a:rPr lang="en-US" i="1" baseline="0" dirty="0" smtClean="0"/>
              <a:t>efficient, </a:t>
            </a:r>
            <a:r>
              <a:rPr lang="en-US" i="0" baseline="0" dirty="0" smtClean="0"/>
              <a:t>leading to a measurable increase in </a:t>
            </a:r>
            <a:r>
              <a:rPr lang="en-US" i="1" baseline="0" dirty="0" smtClean="0"/>
              <a:t>productivity.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baseline="0" dirty="0" smtClean="0"/>
              <a:t>Turns out this didn’t happen- academics measure these things, and for decades it has been so difficult to find a positive correlation between IT spend and the bottom line, it’s now a thing- the Productivity Paradox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One of</a:t>
            </a:r>
            <a:r>
              <a:rPr lang="en-US" baseline="0" dirty="0" smtClean="0"/>
              <a:t> the most impactful presentations at DOES was delivered by Dr. Nicole </a:t>
            </a:r>
            <a:r>
              <a:rPr lang="en-US" baseline="0" dirty="0" err="1" smtClean="0"/>
              <a:t>Forsgren</a:t>
            </a:r>
            <a:r>
              <a:rPr lang="en-US" baseline="0" dirty="0" smtClean="0"/>
              <a:t> of the Huntsman School of Business at Utah State University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Dr. </a:t>
            </a:r>
            <a:r>
              <a:rPr lang="en-US" baseline="0" dirty="0" err="1" smtClean="0"/>
              <a:t>Forsgren</a:t>
            </a:r>
            <a:r>
              <a:rPr lang="en-US" baseline="0" dirty="0" smtClean="0"/>
              <a:t>, working with Gene Kim (co-author of the Phoenix Project) Puppet Labs, and </a:t>
            </a:r>
            <a:r>
              <a:rPr lang="en-US" baseline="0" dirty="0" err="1" smtClean="0"/>
              <a:t>Jez</a:t>
            </a:r>
            <a:r>
              <a:rPr lang="en-US" baseline="0" dirty="0" smtClean="0"/>
              <a:t> Humble, conducted a study of the state of DevOps in 2014.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For the first time, possibly ever, there is a study indicating </a:t>
            </a:r>
            <a:r>
              <a:rPr lang="en-US" i="1" baseline="0" dirty="0" smtClean="0"/>
              <a:t>direct, immediate </a:t>
            </a:r>
            <a:r>
              <a:rPr lang="en-US" i="0" baseline="0" dirty="0" smtClean="0"/>
              <a:t>correlation between IT spend and revenue </a:t>
            </a:r>
            <a:r>
              <a:rPr lang="en-US" i="1" baseline="0" dirty="0" smtClean="0"/>
              <a:t>as stated on the 10K.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 smtClean="0"/>
              <a:t>REPEAT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1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baseline="0" dirty="0" smtClean="0"/>
              <a:t>We’ve all been in the Dilbert cube farm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baseline="0" dirty="0" smtClean="0"/>
              <a:t>We’ve all been in the six-week death march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baseline="0" dirty="0" smtClean="0"/>
              <a:t>Death marches (darkened conference rooms, filled with </a:t>
            </a:r>
            <a:r>
              <a:rPr lang="en-US" i="0" baseline="0" dirty="0" err="1" smtClean="0"/>
              <a:t>devs</a:t>
            </a:r>
            <a:r>
              <a:rPr lang="en-US" i="0" baseline="0" dirty="0" smtClean="0"/>
              <a:t> shoulder to shoulder, hunched over screens, smelling of pizza and desperation) and overtime come from misaligned, poorly tuned organizations where communication is stifled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What is the opposite of this?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i="0" baseline="0" dirty="0" smtClean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82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hackathon</a:t>
            </a:r>
            <a:r>
              <a:rPr lang="en-US" baseline="0" dirty="0" smtClean="0"/>
              <a:t> participants are having fun, enjoying each other’s company, and </a:t>
            </a:r>
            <a:r>
              <a:rPr lang="en-US" b="1" i="1" baseline="0" dirty="0" smtClean="0"/>
              <a:t>getting things done</a:t>
            </a:r>
          </a:p>
          <a:p>
            <a:r>
              <a:rPr lang="en-US" baseline="0" dirty="0" smtClean="0"/>
              <a:t>What does a hackathon have to do with DevOps?  These folks are going from concept to PRODUCTION in a day or two.  How cool is that?</a:t>
            </a:r>
          </a:p>
          <a:p>
            <a:r>
              <a:rPr lang="en-US" baseline="0" dirty="0" smtClean="0"/>
              <a:t>Obviously, that’s not strictly practical in any business setting but it is instructive- the better you align everyone to the goal, the better tuned the machine, the happier everyone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60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DevOps is not about a product or a technology, at the end of the day it’s about</a:t>
            </a:r>
            <a:r>
              <a:rPr lang="en-US" baseline="0" dirty="0" smtClean="0"/>
              <a:t> </a:t>
            </a:r>
            <a:r>
              <a:rPr lang="en-US" i="1" baseline="0" dirty="0" smtClean="0"/>
              <a:t>people- </a:t>
            </a:r>
            <a:r>
              <a:rPr lang="en-US" i="0" baseline="0" dirty="0" smtClean="0"/>
              <a:t>US!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I’ve also been lucky enough to work for some people who really inspire me, made me want to work harder and better</a:t>
            </a:r>
            <a:endParaRPr lang="en-US" i="1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 smtClean="0"/>
              <a:t>The Goal </a:t>
            </a:r>
            <a:r>
              <a:rPr lang="en-US" i="0" baseline="0" dirty="0" smtClean="0"/>
              <a:t>and </a:t>
            </a:r>
            <a:r>
              <a:rPr lang="en-US" i="1" baseline="0" dirty="0" smtClean="0"/>
              <a:t>The Phoenix Project </a:t>
            </a:r>
            <a:r>
              <a:rPr lang="en-US" i="0" baseline="0" dirty="0" smtClean="0"/>
              <a:t>are not dry textbooks filled with theory.  They’re about people who just want to get home to the family (or the XBOX)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We work to get paid, but that’s not the whole story- we’re creative problem solvers that live for the challenge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baseline="0" dirty="0" smtClean="0"/>
              <a:t>DevOps is a means to an end- that end is a business making money.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baseline="0" dirty="0" smtClean="0"/>
              <a:t>That leads to happy executives, happy customers, and happy IT people who can deliver all the things in 40 hours a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5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late, </a:t>
            </a:r>
            <a:r>
              <a:rPr lang="en-US" dirty="0" err="1" smtClean="0"/>
              <a:t>overbudget</a:t>
            </a:r>
            <a:endParaRPr lang="en-US" dirty="0" smtClean="0"/>
          </a:p>
          <a:p>
            <a:r>
              <a:rPr lang="en-US" dirty="0" smtClean="0"/>
              <a:t>Never deliver</a:t>
            </a:r>
            <a:r>
              <a:rPr lang="en-US" baseline="0" dirty="0" smtClean="0"/>
              <a:t> what is asked for or needed (not that the business knows the difference)</a:t>
            </a:r>
            <a:endParaRPr lang="en-US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surprise that this is when the market collapsed</a:t>
            </a:r>
          </a:p>
          <a:p>
            <a:r>
              <a:rPr lang="en-US" dirty="0" smtClean="0"/>
              <a:t>We </a:t>
            </a:r>
            <a:r>
              <a:rPr lang="en-US" dirty="0" err="1" smtClean="0"/>
              <a:t>kinda</a:t>
            </a:r>
            <a:r>
              <a:rPr lang="en-US" dirty="0" smtClean="0"/>
              <a:t> feel like THIS-</a:t>
            </a:r>
            <a:r>
              <a:rPr lang="en-US" baseline="0" dirty="0" smtClean="0"/>
              <a:t> and it’s how our business sees us</a:t>
            </a:r>
          </a:p>
          <a:p>
            <a:r>
              <a:rPr lang="en-US" baseline="0" dirty="0" smtClean="0"/>
              <a:t>Cost center/liability rather than enabler</a:t>
            </a:r>
          </a:p>
          <a:p>
            <a:r>
              <a:rPr lang="en-US" baseline="0" dirty="0" smtClean="0"/>
              <a:t>We’re like insurance, needed not because we make things better but because without us the business fails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year later, a group of smart folks get together and talk about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0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r>
              <a:rPr lang="en-US" baseline="0" dirty="0" smtClean="0"/>
              <a:t> manifesto is drafted/signed/published and the market goes wild in short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43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we’re like the </a:t>
            </a:r>
            <a:r>
              <a:rPr lang="en-US" dirty="0" err="1" smtClean="0"/>
              <a:t>meerkat</a:t>
            </a:r>
            <a:r>
              <a:rPr lang="en-US" dirty="0" smtClean="0"/>
              <a:t>,</a:t>
            </a:r>
          </a:p>
          <a:p>
            <a:r>
              <a:rPr lang="en-US" dirty="0" smtClean="0"/>
              <a:t>Then</a:t>
            </a:r>
            <a:r>
              <a:rPr lang="en-US" baseline="0" dirty="0" smtClean="0"/>
              <a:t> the birds,</a:t>
            </a:r>
          </a:p>
          <a:p>
            <a:r>
              <a:rPr lang="en-US" baseline="0" dirty="0" smtClean="0"/>
              <a:t>And finally we all do the Ballmer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85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26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89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Cast</a:t>
            </a:r>
            <a:r>
              <a:rPr lang="en-US" baseline="0" dirty="0" smtClean="0"/>
              <a:t> we were into the Valley of Disillusionment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3312A-C9DA-406E-929D-FE73A945A7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2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4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91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2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8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4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9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75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4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EEB92-CB90-4216-A6DC-093452AD4BAC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6C5F9-BFE9-4388-B8F1-0A7F0C643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2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4.gi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5.jpe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mazon.com/The-Phoenix-Project-Helping-Business/dp/0988262592" TargetMode="External"/><Relationship Id="rId3" Type="http://schemas.openxmlformats.org/officeDocument/2006/relationships/hyperlink" Target="http://blog.matthewskelton.net/2013/10/22/what-team-structure-is-right-for-devops-to-flourish/" TargetMode="External"/><Relationship Id="rId7" Type="http://schemas.openxmlformats.org/officeDocument/2006/relationships/hyperlink" Target="http://seroter.wordpress.com/2014/04/07/devops-cloud-and-the-lean-wheel-of-waste/" TargetMode="External"/><Relationship Id="rId2" Type="http://schemas.openxmlformats.org/officeDocument/2006/relationships/hyperlink" Target="http://devop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uppetlabs.com/sites/default/files/2014-state-of-devops-report.pdf" TargetMode="External"/><Relationship Id="rId5" Type="http://schemas.openxmlformats.org/officeDocument/2006/relationships/hyperlink" Target="http://www.agileweboperations.com/lean-agile-devops-related" TargetMode="External"/><Relationship Id="rId4" Type="http://schemas.openxmlformats.org/officeDocument/2006/relationships/hyperlink" Target="http://www.goleansixsigma.com/how-to-visualize-a-process-with-a-value-stream-map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rct=j&amp;q=&amp;esrc=s&amp;source=images&amp;cd=&amp;cad=rja&amp;uact=8&amp;ved=0CAYQjB0&amp;url=http://blog.twg.ca/2009/04/selling-agile-are-estimates-the-new-spec/&amp;ei=Yz5iVPnGEcuZyAS9i4HgDQ&amp;psig=AFQjCNGc8ZY8IwjETcFRQHPrkAdFFSTrMA&amp;ust=141581103688640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hyperlink" Target="https://www.google.com/url?sa=i&amp;rct=j&amp;q=&amp;esrc=s&amp;source=images&amp;cd=&amp;ved=0CAYQjB0&amp;url=http://en.wikipedia.org/wiki/Pair_programming&amp;ei=Az9iVLCwDo-iyATg0YFQ&amp;psig=AFQjCNHD_fmYKMc3PfF62M7trOMctmc-9g&amp;ust=14158111988630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99022"/>
            <a:ext cx="9144000" cy="2966051"/>
          </a:xfrm>
        </p:spPr>
        <p:txBody>
          <a:bodyPr anchor="ctr"/>
          <a:lstStyle/>
          <a:p>
            <a:r>
              <a:rPr lang="en-US" sz="5400" dirty="0"/>
              <a:t>DevOps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500" dirty="0"/>
              <a:t/>
            </a:r>
            <a:br>
              <a:rPr lang="en-US" sz="1500" dirty="0"/>
            </a:br>
            <a:r>
              <a:rPr lang="en-US" sz="2100" dirty="0"/>
              <a:t>What it Is, What it Isn’t, and Why Coders Should Care</a:t>
            </a:r>
          </a:p>
        </p:txBody>
      </p:sp>
    </p:spTree>
    <p:extLst>
      <p:ext uri="{BB962C8B-B14F-4D97-AF65-F5344CB8AC3E}">
        <p14:creationId xmlns:p14="http://schemas.microsoft.com/office/powerpoint/2010/main" val="26575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2015: Agile is Legit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88475" y="2818124"/>
            <a:ext cx="44413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52% of survey respondents say they use Agile for the majority of their software development projects*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1205" y="5588475"/>
            <a:ext cx="2762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*2013 </a:t>
            </a:r>
            <a:r>
              <a:rPr lang="en-US" sz="1200" dirty="0" err="1"/>
              <a:t>VersionOne</a:t>
            </a:r>
            <a:r>
              <a:rPr lang="en-US" sz="1200" dirty="0"/>
              <a:t> “State of Agile” Survey</a:t>
            </a:r>
          </a:p>
        </p:txBody>
      </p:sp>
    </p:spTree>
    <p:extLst>
      <p:ext uri="{BB962C8B-B14F-4D97-AF65-F5344CB8AC3E}">
        <p14:creationId xmlns:p14="http://schemas.microsoft.com/office/powerpoint/2010/main" val="327364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coined in 2009 by Patrick </a:t>
            </a:r>
            <a:r>
              <a:rPr lang="en-US" dirty="0" err="1" smtClean="0"/>
              <a:t>Debois</a:t>
            </a:r>
            <a:endParaRPr lang="en-US" dirty="0" smtClean="0"/>
          </a:p>
          <a:p>
            <a:r>
              <a:rPr lang="en-US" dirty="0" smtClean="0"/>
              <a:t>First DevOpsDays conference held in Belgium</a:t>
            </a:r>
          </a:p>
          <a:p>
            <a:r>
              <a:rPr lang="en-US" dirty="0" smtClean="0"/>
              <a:t>Concept popularized by John </a:t>
            </a:r>
            <a:r>
              <a:rPr lang="en-US" dirty="0" err="1" smtClean="0"/>
              <a:t>Allspaw</a:t>
            </a:r>
            <a:r>
              <a:rPr lang="en-US" dirty="0" smtClean="0"/>
              <a:t> and John Hammond, of Flickr, at the 2009 Velocity conference</a:t>
            </a:r>
          </a:p>
          <a:p>
            <a:pPr lvl="1"/>
            <a:r>
              <a:rPr lang="en-US" dirty="0" smtClean="0"/>
              <a:t>“10 Deploys a Day!”</a:t>
            </a:r>
          </a:p>
          <a:p>
            <a:r>
              <a:rPr lang="en-US" i="1" dirty="0"/>
              <a:t>The Phoenix Project </a:t>
            </a:r>
            <a:r>
              <a:rPr lang="en-US" dirty="0"/>
              <a:t>published in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dirty="0" smtClean="0"/>
              <a:t>First DevOps Enterprise Summit held last October in SF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36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38" y="1759630"/>
            <a:ext cx="5752519" cy="30948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61938" y="4023488"/>
            <a:ext cx="575251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DevOps?</a:t>
            </a:r>
          </a:p>
        </p:txBody>
      </p:sp>
    </p:spTree>
    <p:extLst>
      <p:ext uri="{BB962C8B-B14F-4D97-AF65-F5344CB8AC3E}">
        <p14:creationId xmlns:p14="http://schemas.microsoft.com/office/powerpoint/2010/main" val="131795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1712867"/>
            <a:ext cx="9144000" cy="331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25" dirty="0"/>
              <a:t>STAHP</a:t>
            </a:r>
          </a:p>
          <a:p>
            <a:pPr algn="ctr"/>
            <a:r>
              <a:rPr lang="en-US" sz="3000" dirty="0"/>
              <a:t>(Take a breath)</a:t>
            </a:r>
          </a:p>
        </p:txBody>
      </p:sp>
    </p:spTree>
    <p:extLst>
      <p:ext uri="{BB962C8B-B14F-4D97-AF65-F5344CB8AC3E}">
        <p14:creationId xmlns:p14="http://schemas.microsoft.com/office/powerpoint/2010/main" val="6487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17" y="2400290"/>
            <a:ext cx="5271632" cy="34239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68"/>
          <a:stretch/>
        </p:blipFill>
        <p:spPr>
          <a:xfrm flipH="1">
            <a:off x="3231258" y="1725808"/>
            <a:ext cx="1153208" cy="74649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3167743" y="2190591"/>
            <a:ext cx="300446" cy="118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115492" y="2361271"/>
            <a:ext cx="202474" cy="78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115492" y="2400459"/>
            <a:ext cx="352697" cy="143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46539" y="932062"/>
            <a:ext cx="7886700" cy="994172"/>
          </a:xfrm>
        </p:spPr>
        <p:txBody>
          <a:bodyPr/>
          <a:lstStyle/>
          <a:p>
            <a:r>
              <a:rPr lang="en-US" dirty="0" smtClean="0"/>
              <a:t>DevOps: Let’s Jump The Valley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4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ssage_si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3690" y="5372573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1" y="2069445"/>
            <a:ext cx="3961770" cy="29634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2701" y="1075273"/>
            <a:ext cx="7886700" cy="994172"/>
          </a:xfrm>
        </p:spPr>
        <p:txBody>
          <a:bodyPr/>
          <a:lstStyle/>
          <a:p>
            <a:r>
              <a:rPr lang="en-US" dirty="0" smtClean="0"/>
              <a:t>A Thousand Words on DevOps…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78477" y="2140360"/>
            <a:ext cx="3720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Lesson #1:</a:t>
            </a:r>
          </a:p>
          <a:p>
            <a:r>
              <a:rPr lang="en-US" sz="2100" dirty="0"/>
              <a:t>DevOps is about cooperation and understanding between Dev and Ops</a:t>
            </a:r>
            <a:endParaRPr lang="en-US" sz="2100" i="1" dirty="0"/>
          </a:p>
        </p:txBody>
      </p:sp>
    </p:spTree>
    <p:extLst>
      <p:ext uri="{BB962C8B-B14F-4D97-AF65-F5344CB8AC3E}">
        <p14:creationId xmlns:p14="http://schemas.microsoft.com/office/powerpoint/2010/main" val="19654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1019484" y="2018339"/>
            <a:ext cx="1381049" cy="13193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1019483" y="2423157"/>
            <a:ext cx="13810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Lean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Fundamentals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8477" y="2022374"/>
            <a:ext cx="372092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Lesson #2:</a:t>
            </a:r>
          </a:p>
          <a:p>
            <a:r>
              <a:rPr lang="en-US" sz="2100" dirty="0"/>
              <a:t>DevOps is the application of Lean and Agile principles</a:t>
            </a:r>
            <a:r>
              <a:rPr lang="en-US" sz="2100" i="1" dirty="0"/>
              <a:t> </a:t>
            </a:r>
            <a:r>
              <a:rPr lang="en-US" sz="2100" dirty="0"/>
              <a:t>across the software delivery </a:t>
            </a:r>
            <a:r>
              <a:rPr lang="en-US" sz="2100" i="1" dirty="0"/>
              <a:t>value stream</a:t>
            </a:r>
          </a:p>
        </p:txBody>
      </p:sp>
      <p:sp>
        <p:nvSpPr>
          <p:cNvPr id="9" name="Oval 8"/>
          <p:cNvSpPr/>
          <p:nvPr/>
        </p:nvSpPr>
        <p:spPr>
          <a:xfrm>
            <a:off x="1847604" y="2007280"/>
            <a:ext cx="1381049" cy="1319352"/>
          </a:xfrm>
          <a:prstGeom prst="ellipse">
            <a:avLst/>
          </a:prstGeom>
          <a:solidFill>
            <a:schemeClr val="accent2">
              <a:lumMod val="40000"/>
              <a:lumOff val="60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1893324" y="2445715"/>
            <a:ext cx="13810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Agile</a:t>
            </a:r>
          </a:p>
        </p:txBody>
      </p:sp>
      <p:sp>
        <p:nvSpPr>
          <p:cNvPr id="3" name="Oval 2"/>
          <p:cNvSpPr/>
          <p:nvPr/>
        </p:nvSpPr>
        <p:spPr>
          <a:xfrm>
            <a:off x="1373444" y="2664556"/>
            <a:ext cx="1381049" cy="1319352"/>
          </a:xfrm>
          <a:prstGeom prst="ellipse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1373444" y="3085613"/>
            <a:ext cx="13810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DevOps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285490" y="4046795"/>
            <a:ext cx="6576955" cy="1788342"/>
            <a:chOff x="1713986" y="4252725"/>
            <a:chExt cx="8769273" cy="2384455"/>
          </a:xfrm>
        </p:grpSpPr>
        <p:sp>
          <p:nvSpPr>
            <p:cNvPr id="13" name="Rounded Rectangle 12"/>
            <p:cNvSpPr/>
            <p:nvPr/>
          </p:nvSpPr>
          <p:spPr>
            <a:xfrm>
              <a:off x="4416664" y="4844735"/>
              <a:ext cx="5089985" cy="96355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495558" y="4844734"/>
              <a:ext cx="2987701" cy="96355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76672" y="4844735"/>
              <a:ext cx="3757510" cy="96355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762790" y="4857488"/>
              <a:ext cx="6682148" cy="928226"/>
              <a:chOff x="3215860" y="4972326"/>
              <a:chExt cx="5855448" cy="81338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8257762" y="4972417"/>
                <a:ext cx="813546" cy="813297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Teardrop 27"/>
              <p:cNvSpPr/>
              <p:nvPr/>
            </p:nvSpPr>
            <p:spPr>
              <a:xfrm rot="2700000">
                <a:off x="6577598" y="4972326"/>
                <a:ext cx="813337" cy="813337"/>
              </a:xfrm>
              <a:prstGeom prst="teardrop">
                <a:avLst>
                  <a:gd name="adj" fmla="val 10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Freeform 28"/>
              <p:cNvSpPr/>
              <p:nvPr/>
            </p:nvSpPr>
            <p:spPr>
              <a:xfrm>
                <a:off x="6604232" y="4999532"/>
                <a:ext cx="758869" cy="759068"/>
              </a:xfrm>
              <a:custGeom>
                <a:avLst/>
                <a:gdLst>
                  <a:gd name="connsiteX0" fmla="*/ 0 w 758869"/>
                  <a:gd name="connsiteY0" fmla="*/ 379534 h 759068"/>
                  <a:gd name="connsiteX1" fmla="*/ 379435 w 758869"/>
                  <a:gd name="connsiteY1" fmla="*/ 0 h 759068"/>
                  <a:gd name="connsiteX2" fmla="*/ 758870 w 758869"/>
                  <a:gd name="connsiteY2" fmla="*/ 379534 h 759068"/>
                  <a:gd name="connsiteX3" fmla="*/ 379435 w 758869"/>
                  <a:gd name="connsiteY3" fmla="*/ 759068 h 759068"/>
                  <a:gd name="connsiteX4" fmla="*/ 0 w 758869"/>
                  <a:gd name="connsiteY4" fmla="*/ 379534 h 75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869" h="759068">
                    <a:moveTo>
                      <a:pt x="0" y="379534"/>
                    </a:moveTo>
                    <a:cubicBezTo>
                      <a:pt x="0" y="169923"/>
                      <a:pt x="169879" y="0"/>
                      <a:pt x="379435" y="0"/>
                    </a:cubicBezTo>
                    <a:cubicBezTo>
                      <a:pt x="588991" y="0"/>
                      <a:pt x="758870" y="169923"/>
                      <a:pt x="758870" y="379534"/>
                    </a:cubicBezTo>
                    <a:cubicBezTo>
                      <a:pt x="758870" y="589145"/>
                      <a:pt x="588991" y="759068"/>
                      <a:pt x="379435" y="759068"/>
                    </a:cubicBezTo>
                    <a:cubicBezTo>
                      <a:pt x="169879" y="759068"/>
                      <a:pt x="0" y="589145"/>
                      <a:pt x="0" y="379534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8232" tIns="88011" rIns="87782" bIns="88013" numCol="1" spcCol="1270" anchor="ctr" anchorCtr="0">
                <a:noAutofit/>
              </a:bodyPr>
              <a:lstStyle/>
              <a:p>
                <a:pPr algn="ctr" defTabSz="23336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825" dirty="0"/>
                  <a:t>Test</a:t>
                </a:r>
              </a:p>
            </p:txBody>
          </p:sp>
          <p:sp>
            <p:nvSpPr>
              <p:cNvPr id="30" name="Teardrop 29"/>
              <p:cNvSpPr/>
              <p:nvPr/>
            </p:nvSpPr>
            <p:spPr>
              <a:xfrm rot="2700000">
                <a:off x="5737014" y="4972326"/>
                <a:ext cx="813337" cy="813337"/>
              </a:xfrm>
              <a:prstGeom prst="teardrop">
                <a:avLst>
                  <a:gd name="adj" fmla="val 10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Freeform 30"/>
              <p:cNvSpPr/>
              <p:nvPr/>
            </p:nvSpPr>
            <p:spPr>
              <a:xfrm>
                <a:off x="5764248" y="4999532"/>
                <a:ext cx="758869" cy="759068"/>
              </a:xfrm>
              <a:custGeom>
                <a:avLst/>
                <a:gdLst>
                  <a:gd name="connsiteX0" fmla="*/ 0 w 758869"/>
                  <a:gd name="connsiteY0" fmla="*/ 379534 h 759068"/>
                  <a:gd name="connsiteX1" fmla="*/ 379435 w 758869"/>
                  <a:gd name="connsiteY1" fmla="*/ 0 h 759068"/>
                  <a:gd name="connsiteX2" fmla="*/ 758870 w 758869"/>
                  <a:gd name="connsiteY2" fmla="*/ 379534 h 759068"/>
                  <a:gd name="connsiteX3" fmla="*/ 379435 w 758869"/>
                  <a:gd name="connsiteY3" fmla="*/ 759068 h 759068"/>
                  <a:gd name="connsiteX4" fmla="*/ 0 w 758869"/>
                  <a:gd name="connsiteY4" fmla="*/ 379534 h 75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869" h="759068">
                    <a:moveTo>
                      <a:pt x="0" y="379534"/>
                    </a:moveTo>
                    <a:cubicBezTo>
                      <a:pt x="0" y="169923"/>
                      <a:pt x="169879" y="0"/>
                      <a:pt x="379435" y="0"/>
                    </a:cubicBezTo>
                    <a:cubicBezTo>
                      <a:pt x="588991" y="0"/>
                      <a:pt x="758870" y="169923"/>
                      <a:pt x="758870" y="379534"/>
                    </a:cubicBezTo>
                    <a:cubicBezTo>
                      <a:pt x="758870" y="589145"/>
                      <a:pt x="588991" y="759068"/>
                      <a:pt x="379435" y="759068"/>
                    </a:cubicBezTo>
                    <a:cubicBezTo>
                      <a:pt x="169879" y="759068"/>
                      <a:pt x="0" y="589145"/>
                      <a:pt x="0" y="379534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782" tIns="88011" rIns="88233" bIns="88013" numCol="1" spcCol="1270" anchor="ctr" anchorCtr="0">
                <a:noAutofit/>
              </a:bodyPr>
              <a:lstStyle/>
              <a:p>
                <a:pPr algn="ctr" defTabSz="23336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600" dirty="0"/>
                  <a:t>Development</a:t>
                </a:r>
              </a:p>
            </p:txBody>
          </p:sp>
          <p:sp>
            <p:nvSpPr>
              <p:cNvPr id="32" name="Teardrop 31"/>
              <p:cNvSpPr/>
              <p:nvPr/>
            </p:nvSpPr>
            <p:spPr>
              <a:xfrm rot="2700000">
                <a:off x="4896429" y="4972326"/>
                <a:ext cx="813337" cy="813337"/>
              </a:xfrm>
              <a:prstGeom prst="teardrop">
                <a:avLst>
                  <a:gd name="adj" fmla="val 10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Freeform 32"/>
              <p:cNvSpPr/>
              <p:nvPr/>
            </p:nvSpPr>
            <p:spPr>
              <a:xfrm>
                <a:off x="4923663" y="4999532"/>
                <a:ext cx="758869" cy="759068"/>
              </a:xfrm>
              <a:custGeom>
                <a:avLst/>
                <a:gdLst>
                  <a:gd name="connsiteX0" fmla="*/ 0 w 758869"/>
                  <a:gd name="connsiteY0" fmla="*/ 379534 h 759068"/>
                  <a:gd name="connsiteX1" fmla="*/ 379435 w 758869"/>
                  <a:gd name="connsiteY1" fmla="*/ 0 h 759068"/>
                  <a:gd name="connsiteX2" fmla="*/ 758870 w 758869"/>
                  <a:gd name="connsiteY2" fmla="*/ 379534 h 759068"/>
                  <a:gd name="connsiteX3" fmla="*/ 379435 w 758869"/>
                  <a:gd name="connsiteY3" fmla="*/ 759068 h 759068"/>
                  <a:gd name="connsiteX4" fmla="*/ 0 w 758869"/>
                  <a:gd name="connsiteY4" fmla="*/ 379534 h 75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869" h="759068">
                    <a:moveTo>
                      <a:pt x="0" y="379534"/>
                    </a:moveTo>
                    <a:cubicBezTo>
                      <a:pt x="0" y="169923"/>
                      <a:pt x="169879" y="0"/>
                      <a:pt x="379435" y="0"/>
                    </a:cubicBezTo>
                    <a:cubicBezTo>
                      <a:pt x="588991" y="0"/>
                      <a:pt x="758870" y="169923"/>
                      <a:pt x="758870" y="379534"/>
                    </a:cubicBezTo>
                    <a:cubicBezTo>
                      <a:pt x="758870" y="589145"/>
                      <a:pt x="588991" y="759068"/>
                      <a:pt x="379435" y="759068"/>
                    </a:cubicBezTo>
                    <a:cubicBezTo>
                      <a:pt x="169879" y="759068"/>
                      <a:pt x="0" y="589145"/>
                      <a:pt x="0" y="379534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782" tIns="88011" rIns="88233" bIns="88013" numCol="1" spcCol="1270" anchor="ctr" anchorCtr="0">
                <a:noAutofit/>
              </a:bodyPr>
              <a:lstStyle/>
              <a:p>
                <a:pPr algn="ctr" defTabSz="23336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600" dirty="0"/>
                  <a:t>Requirements</a:t>
                </a:r>
              </a:p>
            </p:txBody>
          </p:sp>
          <p:sp>
            <p:nvSpPr>
              <p:cNvPr id="34" name="Teardrop 33"/>
              <p:cNvSpPr/>
              <p:nvPr/>
            </p:nvSpPr>
            <p:spPr>
              <a:xfrm rot="2700000">
                <a:off x="4056445" y="4972326"/>
                <a:ext cx="813337" cy="813337"/>
              </a:xfrm>
              <a:prstGeom prst="teardrop">
                <a:avLst>
                  <a:gd name="adj" fmla="val 10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Freeform 34"/>
              <p:cNvSpPr/>
              <p:nvPr/>
            </p:nvSpPr>
            <p:spPr>
              <a:xfrm>
                <a:off x="4083078" y="4999532"/>
                <a:ext cx="758869" cy="759068"/>
              </a:xfrm>
              <a:custGeom>
                <a:avLst/>
                <a:gdLst>
                  <a:gd name="connsiteX0" fmla="*/ 0 w 758869"/>
                  <a:gd name="connsiteY0" fmla="*/ 379534 h 759068"/>
                  <a:gd name="connsiteX1" fmla="*/ 379435 w 758869"/>
                  <a:gd name="connsiteY1" fmla="*/ 0 h 759068"/>
                  <a:gd name="connsiteX2" fmla="*/ 758870 w 758869"/>
                  <a:gd name="connsiteY2" fmla="*/ 379534 h 759068"/>
                  <a:gd name="connsiteX3" fmla="*/ 379435 w 758869"/>
                  <a:gd name="connsiteY3" fmla="*/ 759068 h 759068"/>
                  <a:gd name="connsiteX4" fmla="*/ 0 w 758869"/>
                  <a:gd name="connsiteY4" fmla="*/ 379534 h 75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869" h="759068">
                    <a:moveTo>
                      <a:pt x="0" y="379534"/>
                    </a:moveTo>
                    <a:cubicBezTo>
                      <a:pt x="0" y="169923"/>
                      <a:pt x="169879" y="0"/>
                      <a:pt x="379435" y="0"/>
                    </a:cubicBezTo>
                    <a:cubicBezTo>
                      <a:pt x="588991" y="0"/>
                      <a:pt x="758870" y="169923"/>
                      <a:pt x="758870" y="379534"/>
                    </a:cubicBezTo>
                    <a:cubicBezTo>
                      <a:pt x="758870" y="589145"/>
                      <a:pt x="588991" y="759068"/>
                      <a:pt x="379435" y="759068"/>
                    </a:cubicBezTo>
                    <a:cubicBezTo>
                      <a:pt x="169879" y="759068"/>
                      <a:pt x="0" y="589145"/>
                      <a:pt x="0" y="379534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8232" tIns="88011" rIns="87782" bIns="88013" numCol="1" spcCol="1270" anchor="ctr" anchorCtr="0">
                <a:noAutofit/>
              </a:bodyPr>
              <a:lstStyle/>
              <a:p>
                <a:pPr algn="ctr" defTabSz="23336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825" dirty="0"/>
                  <a:t>Product Vision</a:t>
                </a:r>
              </a:p>
            </p:txBody>
          </p:sp>
          <p:sp>
            <p:nvSpPr>
              <p:cNvPr id="36" name="Teardrop 35"/>
              <p:cNvSpPr/>
              <p:nvPr/>
            </p:nvSpPr>
            <p:spPr>
              <a:xfrm rot="2700000">
                <a:off x="3215860" y="4972326"/>
                <a:ext cx="813337" cy="813337"/>
              </a:xfrm>
              <a:prstGeom prst="teardrop">
                <a:avLst>
                  <a:gd name="adj" fmla="val 10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7" name="Freeform 36"/>
              <p:cNvSpPr/>
              <p:nvPr/>
            </p:nvSpPr>
            <p:spPr>
              <a:xfrm>
                <a:off x="3243094" y="4999532"/>
                <a:ext cx="758869" cy="759068"/>
              </a:xfrm>
              <a:custGeom>
                <a:avLst/>
                <a:gdLst>
                  <a:gd name="connsiteX0" fmla="*/ 0 w 758869"/>
                  <a:gd name="connsiteY0" fmla="*/ 379534 h 759068"/>
                  <a:gd name="connsiteX1" fmla="*/ 379435 w 758869"/>
                  <a:gd name="connsiteY1" fmla="*/ 0 h 759068"/>
                  <a:gd name="connsiteX2" fmla="*/ 758870 w 758869"/>
                  <a:gd name="connsiteY2" fmla="*/ 379534 h 759068"/>
                  <a:gd name="connsiteX3" fmla="*/ 379435 w 758869"/>
                  <a:gd name="connsiteY3" fmla="*/ 759068 h 759068"/>
                  <a:gd name="connsiteX4" fmla="*/ 0 w 758869"/>
                  <a:gd name="connsiteY4" fmla="*/ 379534 h 75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869" h="759068">
                    <a:moveTo>
                      <a:pt x="0" y="379534"/>
                    </a:moveTo>
                    <a:cubicBezTo>
                      <a:pt x="0" y="169923"/>
                      <a:pt x="169879" y="0"/>
                      <a:pt x="379435" y="0"/>
                    </a:cubicBezTo>
                    <a:cubicBezTo>
                      <a:pt x="588991" y="0"/>
                      <a:pt x="758870" y="169923"/>
                      <a:pt x="758870" y="379534"/>
                    </a:cubicBezTo>
                    <a:cubicBezTo>
                      <a:pt x="758870" y="589145"/>
                      <a:pt x="588991" y="759068"/>
                      <a:pt x="379435" y="759068"/>
                    </a:cubicBezTo>
                    <a:cubicBezTo>
                      <a:pt x="169879" y="759068"/>
                      <a:pt x="0" y="589145"/>
                      <a:pt x="0" y="379534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782" tIns="88011" rIns="88232" bIns="88013" numCol="1" spcCol="1270" anchor="ctr" anchorCtr="0">
                <a:noAutofit/>
              </a:bodyPr>
              <a:lstStyle/>
              <a:p>
                <a:pPr algn="ctr" defTabSz="23336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825" dirty="0"/>
                  <a:t>Business Objectives</a:t>
                </a: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8285401" y="4999532"/>
                <a:ext cx="758869" cy="759068"/>
              </a:xfrm>
              <a:custGeom>
                <a:avLst/>
                <a:gdLst>
                  <a:gd name="connsiteX0" fmla="*/ 0 w 758869"/>
                  <a:gd name="connsiteY0" fmla="*/ 379534 h 759068"/>
                  <a:gd name="connsiteX1" fmla="*/ 379435 w 758869"/>
                  <a:gd name="connsiteY1" fmla="*/ 0 h 759068"/>
                  <a:gd name="connsiteX2" fmla="*/ 758870 w 758869"/>
                  <a:gd name="connsiteY2" fmla="*/ 379534 h 759068"/>
                  <a:gd name="connsiteX3" fmla="*/ 379435 w 758869"/>
                  <a:gd name="connsiteY3" fmla="*/ 759068 h 759068"/>
                  <a:gd name="connsiteX4" fmla="*/ 0 w 758869"/>
                  <a:gd name="connsiteY4" fmla="*/ 379534 h 75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869" h="759068">
                    <a:moveTo>
                      <a:pt x="0" y="379534"/>
                    </a:moveTo>
                    <a:cubicBezTo>
                      <a:pt x="0" y="169923"/>
                      <a:pt x="169879" y="0"/>
                      <a:pt x="379435" y="0"/>
                    </a:cubicBezTo>
                    <a:cubicBezTo>
                      <a:pt x="588991" y="0"/>
                      <a:pt x="758870" y="169923"/>
                      <a:pt x="758870" y="379534"/>
                    </a:cubicBezTo>
                    <a:cubicBezTo>
                      <a:pt x="758870" y="589145"/>
                      <a:pt x="588991" y="759068"/>
                      <a:pt x="379435" y="759068"/>
                    </a:cubicBezTo>
                    <a:cubicBezTo>
                      <a:pt x="169879" y="759068"/>
                      <a:pt x="0" y="589145"/>
                      <a:pt x="0" y="379534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782" tIns="88011" rIns="88232" bIns="88013" numCol="1" spcCol="1270" anchor="ctr" anchorCtr="0">
                <a:noAutofit/>
              </a:bodyPr>
              <a:lstStyle/>
              <a:p>
                <a:pPr algn="ctr" defTabSz="23336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825" dirty="0"/>
                  <a:t>Support</a:t>
                </a:r>
              </a:p>
            </p:txBody>
          </p:sp>
          <p:sp>
            <p:nvSpPr>
              <p:cNvPr id="26" name="Teardrop 25"/>
              <p:cNvSpPr/>
              <p:nvPr/>
            </p:nvSpPr>
            <p:spPr>
              <a:xfrm rot="2700000">
                <a:off x="7417582" y="4972326"/>
                <a:ext cx="813337" cy="813337"/>
              </a:xfrm>
              <a:prstGeom prst="teardrop">
                <a:avLst>
                  <a:gd name="adj" fmla="val 10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Freeform 26"/>
              <p:cNvSpPr/>
              <p:nvPr/>
            </p:nvSpPr>
            <p:spPr>
              <a:xfrm>
                <a:off x="7444816" y="4999532"/>
                <a:ext cx="758869" cy="759068"/>
              </a:xfrm>
              <a:custGeom>
                <a:avLst/>
                <a:gdLst>
                  <a:gd name="connsiteX0" fmla="*/ 0 w 758869"/>
                  <a:gd name="connsiteY0" fmla="*/ 379534 h 759068"/>
                  <a:gd name="connsiteX1" fmla="*/ 379435 w 758869"/>
                  <a:gd name="connsiteY1" fmla="*/ 0 h 759068"/>
                  <a:gd name="connsiteX2" fmla="*/ 758870 w 758869"/>
                  <a:gd name="connsiteY2" fmla="*/ 379534 h 759068"/>
                  <a:gd name="connsiteX3" fmla="*/ 379435 w 758869"/>
                  <a:gd name="connsiteY3" fmla="*/ 759068 h 759068"/>
                  <a:gd name="connsiteX4" fmla="*/ 0 w 758869"/>
                  <a:gd name="connsiteY4" fmla="*/ 379534 h 75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869" h="759068">
                    <a:moveTo>
                      <a:pt x="0" y="379534"/>
                    </a:moveTo>
                    <a:cubicBezTo>
                      <a:pt x="0" y="169923"/>
                      <a:pt x="169879" y="0"/>
                      <a:pt x="379435" y="0"/>
                    </a:cubicBezTo>
                    <a:cubicBezTo>
                      <a:pt x="588991" y="0"/>
                      <a:pt x="758870" y="169923"/>
                      <a:pt x="758870" y="379534"/>
                    </a:cubicBezTo>
                    <a:cubicBezTo>
                      <a:pt x="758870" y="589145"/>
                      <a:pt x="588991" y="759068"/>
                      <a:pt x="379435" y="759068"/>
                    </a:cubicBezTo>
                    <a:cubicBezTo>
                      <a:pt x="169879" y="759068"/>
                      <a:pt x="0" y="589145"/>
                      <a:pt x="0" y="379534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782" tIns="88011" rIns="88232" bIns="88013" numCol="1" spcCol="1270" anchor="ctr" anchorCtr="0">
                <a:noAutofit/>
              </a:bodyPr>
              <a:lstStyle/>
              <a:p>
                <a:pPr algn="ctr" defTabSz="233363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825" dirty="0"/>
                  <a:t>Release</a:t>
                </a:r>
              </a:p>
            </p:txBody>
          </p:sp>
        </p:grpSp>
        <p:sp>
          <p:nvSpPr>
            <p:cNvPr id="16" name="Curved Up Arrow 15"/>
            <p:cNvSpPr/>
            <p:nvPr/>
          </p:nvSpPr>
          <p:spPr>
            <a:xfrm flipH="1">
              <a:off x="2380473" y="5808290"/>
              <a:ext cx="7494029" cy="42878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13986" y="6237071"/>
              <a:ext cx="876927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Measurement / Continuous Improvement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92378" y="4252725"/>
              <a:ext cx="547021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Software Delivery Value Stream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13986" y="5771650"/>
              <a:ext cx="416684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Business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80169" y="5780428"/>
              <a:ext cx="416684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Development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82812" y="5769918"/>
              <a:ext cx="193123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Operations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93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4" grpId="0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Fundamentals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07423"/>
            <a:ext cx="3840111" cy="2868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340" y="3741537"/>
            <a:ext cx="1535215" cy="1535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78478" y="2307422"/>
            <a:ext cx="42032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Lesson #3:  DevOps applies Lean values to </a:t>
            </a:r>
            <a:r>
              <a:rPr lang="en-US" sz="2100" i="1" dirty="0"/>
              <a:t>control the flow of work </a:t>
            </a:r>
            <a:r>
              <a:rPr lang="en-US" sz="2100" dirty="0"/>
              <a:t>through the value stream</a:t>
            </a:r>
          </a:p>
        </p:txBody>
      </p:sp>
    </p:spTree>
    <p:extLst>
      <p:ext uri="{BB962C8B-B14F-4D97-AF65-F5344CB8AC3E}">
        <p14:creationId xmlns:p14="http://schemas.microsoft.com/office/powerpoint/2010/main" val="28731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US" dirty="0" smtClean="0"/>
              <a:t>DevOps Fundamentals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4" y="2224211"/>
            <a:ext cx="4284528" cy="3213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22779" y="5536553"/>
            <a:ext cx="39195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 simple Value Stream</a:t>
            </a:r>
          </a:p>
        </p:txBody>
      </p:sp>
      <p:pic>
        <p:nvPicPr>
          <p:cNvPr id="1026" name="Picture 2" descr="Compi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46" y="2545035"/>
            <a:ext cx="2950369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09045" y="5536553"/>
            <a:ext cx="2950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Idle Time</a:t>
            </a:r>
          </a:p>
        </p:txBody>
      </p:sp>
    </p:spTree>
    <p:extLst>
      <p:ext uri="{BB962C8B-B14F-4D97-AF65-F5344CB8AC3E}">
        <p14:creationId xmlns:p14="http://schemas.microsoft.com/office/powerpoint/2010/main" val="19644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Fundamentals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89835"/>
            <a:ext cx="4055661" cy="228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2774633"/>
            <a:ext cx="3048000" cy="171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28650" y="4880610"/>
            <a:ext cx="4055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Achievement Unlocked: </a:t>
            </a:r>
          </a:p>
          <a:p>
            <a:pPr algn="ctr"/>
            <a:r>
              <a:rPr lang="en-US" sz="2400" dirty="0"/>
              <a:t>100% Utilization!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520" y="4880610"/>
            <a:ext cx="405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Controlling the Flow</a:t>
            </a:r>
          </a:p>
        </p:txBody>
      </p:sp>
    </p:spTree>
    <p:extLst>
      <p:ext uri="{BB962C8B-B14F-4D97-AF65-F5344CB8AC3E}">
        <p14:creationId xmlns:p14="http://schemas.microsoft.com/office/powerpoint/2010/main" val="95600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373630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/>
              <a:t>Dave Swersky</a:t>
            </a:r>
          </a:p>
          <a:p>
            <a:pPr algn="ctr"/>
            <a:r>
              <a:rPr lang="en-US" sz="1500" dirty="0"/>
              <a:t>Enterprise Architect, PNC Bank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@</a:t>
            </a:r>
            <a:r>
              <a:rPr lang="en-US" sz="1500" dirty="0" err="1"/>
              <a:t>dswersky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769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US" dirty="0" smtClean="0"/>
              <a:t>DevOps Fundamentals</a:t>
            </a:r>
            <a:endParaRPr lang="en-US" dirty="0"/>
          </a:p>
        </p:txBody>
      </p:sp>
      <p:pic>
        <p:nvPicPr>
          <p:cNvPr id="2050" name="Picture 2" descr="http://polymorphicpodcast.com/images/shows/PerformanceBottlene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08" y="2478057"/>
            <a:ext cx="3924771" cy="212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9410" y="4957116"/>
            <a:ext cx="670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Lesson #4:  Efficiency improvements before or after the </a:t>
            </a:r>
            <a:r>
              <a:rPr lang="en-US" sz="2400" i="1" dirty="0"/>
              <a:t>constraints </a:t>
            </a:r>
            <a:r>
              <a:rPr lang="en-US" sz="2400" dirty="0"/>
              <a:t>will have no effect on </a:t>
            </a:r>
            <a:r>
              <a:rPr lang="en-US" sz="2400" i="1" dirty="0"/>
              <a:t>throughput</a:t>
            </a:r>
          </a:p>
        </p:txBody>
      </p:sp>
      <p:pic>
        <p:nvPicPr>
          <p:cNvPr id="2052" name="Picture 4" descr="http://upload.wikimedia.org/wikipedia/commons/e/e4/Pair32mbEDO-DRAMdimm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10" y="2667285"/>
            <a:ext cx="1830106" cy="174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76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Fundamentals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89517"/>
            <a:ext cx="3926561" cy="2653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73" y="1982391"/>
            <a:ext cx="2675428" cy="2675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28650" y="4740337"/>
            <a:ext cx="39265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“We’ll Fix it Later”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44673" y="4755236"/>
            <a:ext cx="27706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“We’ll Fix it NOW”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24827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Lesson #5:  Never allow defects to flow down the line</a:t>
            </a:r>
          </a:p>
        </p:txBody>
      </p:sp>
    </p:spTree>
    <p:extLst>
      <p:ext uri="{BB962C8B-B14F-4D97-AF65-F5344CB8AC3E}">
        <p14:creationId xmlns:p14="http://schemas.microsoft.com/office/powerpoint/2010/main" val="371804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Fundamentals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28875" y="5285436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Lesson #6: Communication, Respect, and Knowledge Sharing is critical to DevOps</a:t>
            </a:r>
          </a:p>
        </p:txBody>
      </p:sp>
      <p:pic>
        <p:nvPicPr>
          <p:cNvPr id="1026" name="Picture 2" descr="http://www.amquix.info/humor/sneetches/sneetch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1" y="2125266"/>
            <a:ext cx="1078706" cy="22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amquix.info/humor/sneetches/sneetch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28876" y="2108508"/>
            <a:ext cx="1078706" cy="22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8650" y="4451988"/>
            <a:ext cx="10787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DEV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8875" y="4451988"/>
            <a:ext cx="10787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OPS</a:t>
            </a:r>
          </a:p>
        </p:txBody>
      </p:sp>
      <p:pic>
        <p:nvPicPr>
          <p:cNvPr id="5" name="Picture 2" descr="http://9buz.com/content/uploads/images/September2014/warning_to_avoid_injury_9b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600" y="1855976"/>
            <a:ext cx="2035049" cy="271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51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Fundamentals</a:t>
            </a:r>
            <a:endParaRPr lang="en-US" dirty="0"/>
          </a:p>
        </p:txBody>
      </p:sp>
      <p:pic>
        <p:nvPicPr>
          <p:cNvPr id="1026" name="Picture 2" descr="http://www.taichisummerlin.com/taichi-manr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428028"/>
            <a:ext cx="1933575" cy="1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8650" y="4326300"/>
            <a:ext cx="193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4639" y="3009949"/>
            <a:ext cx="471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+</a:t>
            </a:r>
          </a:p>
        </p:txBody>
      </p:sp>
      <p:pic>
        <p:nvPicPr>
          <p:cNvPr id="1028" name="Picture 4" descr="http://fsfiles.org/flightsimshotsv2/images/2013/08/31/mPkwL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5" t="8730" r="19620" b="12907"/>
          <a:stretch/>
        </p:blipFill>
        <p:spPr bwMode="auto">
          <a:xfrm flipH="1">
            <a:off x="6823710" y="2546744"/>
            <a:ext cx="174879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56484" y="3009949"/>
            <a:ext cx="471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=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2532429"/>
              </p:ext>
            </p:extLst>
          </p:nvPr>
        </p:nvGraphicFramePr>
        <p:xfrm>
          <a:off x="3704719" y="2281859"/>
          <a:ext cx="1976498" cy="1840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726180" y="4326300"/>
            <a:ext cx="193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Feedback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3710" y="4326300"/>
            <a:ext cx="193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Velocity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10778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Lesson #7:  The goal of DevOps is </a:t>
            </a:r>
            <a:r>
              <a:rPr lang="en-US" i="1" dirty="0"/>
              <a:t>velocity: </a:t>
            </a:r>
            <a:r>
              <a:rPr lang="en-US" dirty="0"/>
              <a:t>delivering fast while maintaining quality</a:t>
            </a:r>
          </a:p>
        </p:txBody>
      </p:sp>
    </p:spTree>
    <p:extLst>
      <p:ext uri="{BB962C8B-B14F-4D97-AF65-F5344CB8AC3E}">
        <p14:creationId xmlns:p14="http://schemas.microsoft.com/office/powerpoint/2010/main" val="239556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Graphic spid="8" grpId="0">
        <p:bldAsOne/>
      </p:bldGraphic>
      <p:bldP spid="12" grpId="0"/>
      <p:bldP spid="13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1607"/>
            <a:ext cx="9144000" cy="49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IS</a:t>
            </a:r>
            <a:endParaRPr lang="en-US" dirty="0"/>
          </a:p>
        </p:txBody>
      </p:sp>
      <p:pic>
        <p:nvPicPr>
          <p:cNvPr id="2050" name="Picture 2" descr="https://encrypted-tbn3.gstatic.com/images?q=tbn:ANd9GcTOe-x4ZivolUbfwJsCU_sphfsLFK3mxqfCsqpryeytMh1WtLSLDYYUVL0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682138"/>
            <a:ext cx="1607344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quickleft.com.s3.amazonaws.com/blog/post_images/old/images/73/main/OC_Chef_Logo_smal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438" y="2108659"/>
            <a:ext cx="1729703" cy="57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57" y="1751233"/>
            <a:ext cx="1371603" cy="1371603"/>
          </a:xfrm>
          <a:prstGeom prst="rect">
            <a:avLst/>
          </a:prstGeom>
        </p:spPr>
      </p:pic>
      <p:pic>
        <p:nvPicPr>
          <p:cNvPr id="2056" name="Picture 8" descr="https://camo.githubusercontent.com/51b172d944dd3848632774f14a6c02a6feae467b/687474703a2f2f6572696b6168656964692e636f6d2f7468656d652f6661746361747a2f696d616765732f76616772616e742f6c6f676f5f76616772616e742e706e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33" y="4271772"/>
            <a:ext cx="1436338" cy="39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upload.wikimedia.org/wikipedia/commons/7/79/Docker_(container_engine)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03" y="3728608"/>
            <a:ext cx="1602141" cy="38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iki.jenkins-ci.org/download/attachments/2916393/logo-title.png?version=1&amp;modificationDate=130275394700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57" y="4216022"/>
            <a:ext cx="1573383" cy="5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ansible.com/hs-fs/hub/330046/file-764918161-png/Official_Logos/ansible_logo_black_squar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89" y="2721543"/>
            <a:ext cx="938770" cy="93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cloud.ubuntu.com/wp-content/uploads/2011/08/OpenStack-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47" y="2733133"/>
            <a:ext cx="855505" cy="91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git-scm.com/images/logos/downloads/Git-Logo-2Colo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78" y="3706047"/>
            <a:ext cx="1025033" cy="42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247" y="5019713"/>
            <a:ext cx="2154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74624" y="5026224"/>
            <a:ext cx="323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2068" name="Picture 20" descr="https://c1.staticflickr.com/1/36/101589666_1e7ba141cd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03" y="2373854"/>
            <a:ext cx="1613807" cy="2216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090137" y="5026224"/>
            <a:ext cx="323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9530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</a:t>
            </a:r>
            <a:r>
              <a:rPr lang="en-US" dirty="0" err="1" smtClean="0"/>
              <a:t>Ain’t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8650" y="2434128"/>
            <a:ext cx="2533728" cy="2062765"/>
            <a:chOff x="6029325" y="1825625"/>
            <a:chExt cx="4622414" cy="33956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325" y="1825625"/>
              <a:ext cx="4176065" cy="339566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20820000">
              <a:off x="6616951" y="2471732"/>
              <a:ext cx="3500871" cy="911975"/>
            </a:xfrm>
            <a:prstGeom prst="rect">
              <a:avLst/>
            </a:prstGeom>
            <a:noFill/>
            <a:scene3d>
              <a:camera prst="perspectiveRelaxedModerately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DevOps!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840000">
              <a:off x="6578419" y="3249409"/>
              <a:ext cx="4073320" cy="835976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350" b="1" dirty="0">
                  <a:solidFill>
                    <a:srgbClr val="FF0000"/>
                  </a:solidFill>
                </a:rPr>
                <a:t>*Now with 10% more Continuous Delivery!</a:t>
              </a:r>
            </a:p>
          </p:txBody>
        </p:sp>
      </p:grpSp>
      <p:pic>
        <p:nvPicPr>
          <p:cNvPr id="1026" name="Picture 2" descr="http://upload.wikimedia.org/wikipedia/en/a/a3/Bobdobb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447" y="2386222"/>
            <a:ext cx="1195107" cy="179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81207" y="4706164"/>
            <a:ext cx="198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Product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80024" y="4567664"/>
            <a:ext cx="198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Person, Team or Title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1237" y="4058200"/>
            <a:ext cx="19839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DevOps Guy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3505" y="4567664"/>
            <a:ext cx="2511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Continuous Integration/Delivery</a:t>
            </a:r>
          </a:p>
        </p:txBody>
      </p:sp>
      <p:pic>
        <p:nvPicPr>
          <p:cNvPr id="16" name="Picture 4" descr="http://www.quickleft.com.s3.amazonaws.com/blog/post_images/old/images/73/main/OC_Chef_Logo_sma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647" y="2191697"/>
            <a:ext cx="1729703" cy="57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739" y="2865530"/>
            <a:ext cx="1371603" cy="1371603"/>
          </a:xfrm>
          <a:prstGeom prst="rect">
            <a:avLst/>
          </a:prstGeom>
        </p:spPr>
      </p:pic>
      <p:pic>
        <p:nvPicPr>
          <p:cNvPr id="18" name="Picture 12" descr="https://wiki.jenkins-ci.org/download/attachments/2916393/logo-title.png?version=1&amp;modificationDate=13027539470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06" y="3829187"/>
            <a:ext cx="1573383" cy="5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ttp://www.ansible.com/hs-fs/hub/330046/file-764918161-png/Official_Logos/ansible_logo_black_squar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84" y="2388535"/>
            <a:ext cx="938770" cy="93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3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DevOps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2445419"/>
            <a:ext cx="36275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DO: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dirty="0"/>
              <a:t>Align Dev and Ops missions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dirty="0"/>
              <a:t>Adopt Continuous Delivery/Deployment practices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dirty="0"/>
              <a:t>Evaluate your current processes</a:t>
            </a:r>
          </a:p>
          <a:p>
            <a:endParaRPr lang="en-US" sz="2100" dirty="0"/>
          </a:p>
        </p:txBody>
      </p:sp>
      <p:sp>
        <p:nvSpPr>
          <p:cNvPr id="5" name="TextBox 4"/>
          <p:cNvSpPr txBox="1"/>
          <p:nvPr/>
        </p:nvSpPr>
        <p:spPr>
          <a:xfrm>
            <a:off x="4887829" y="2445419"/>
            <a:ext cx="36275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DON’T: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dirty="0"/>
              <a:t>Dedicate a new silo called the “DevOps Team”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dirty="0"/>
              <a:t>Try to buy DevOps “off the shelf”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dirty="0"/>
              <a:t>Dictate DevOps from the top down (or the bottom up)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41708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pic>
        <p:nvPicPr>
          <p:cNvPr id="5122" name="Picture 2" descr="The Phoenix Project: A Novel About IT, DevOps and Helping Your Business W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07" y="1809463"/>
            <a:ext cx="2241345" cy="275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965" y="2065400"/>
            <a:ext cx="1986806" cy="22449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1026" name="Picture 2" descr="http://images.itrevolution.com/images/DOES/DevOps_Enterprise___The_Agile__Continuous_Delivery_and_DevOps_Transformation_Summ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18" y="4836211"/>
            <a:ext cx="3760649" cy="8169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3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53" y="961414"/>
            <a:ext cx="8819147" cy="994172"/>
          </a:xfrm>
        </p:spPr>
        <p:txBody>
          <a:bodyPr/>
          <a:lstStyle/>
          <a:p>
            <a:r>
              <a:rPr lang="en-US" dirty="0" smtClean="0"/>
              <a:t>DevOps Is Coming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28650" y="1927704"/>
            <a:ext cx="3931920" cy="3827657"/>
            <a:chOff x="3378927" y="1332093"/>
            <a:chExt cx="5242560" cy="5103543"/>
          </a:xfrm>
        </p:grpSpPr>
        <p:sp>
          <p:nvSpPr>
            <p:cNvPr id="5" name="Rectangle 4"/>
            <p:cNvSpPr/>
            <p:nvPr/>
          </p:nvSpPr>
          <p:spPr>
            <a:xfrm>
              <a:off x="3378927" y="1436916"/>
              <a:ext cx="5242560" cy="49987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531" y="2054274"/>
              <a:ext cx="4695281" cy="3600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150790" y="1332093"/>
              <a:ext cx="368876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latin typeface="Impact" panose="020B0806030902050204" pitchFamily="34" charset="0"/>
                </a:rPr>
                <a:t>Brace Yourself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84852" y="5707017"/>
              <a:ext cx="377371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>
                  <a:solidFill>
                    <a:schemeClr val="bg1"/>
                  </a:solidFill>
                  <a:latin typeface="Impact" panose="020B0806030902050204" pitchFamily="34" charset="0"/>
                </a:rPr>
                <a:t>DevOps Is Coming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273" y="3059138"/>
            <a:ext cx="1161704" cy="6505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376" y="1927704"/>
            <a:ext cx="855062" cy="8512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366" y="1884410"/>
            <a:ext cx="715014" cy="8976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572" y="3903250"/>
            <a:ext cx="517705" cy="6876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4154" y="4507960"/>
            <a:ext cx="1094241" cy="10942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678" y="2898334"/>
            <a:ext cx="987708" cy="9877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0687" y="3806471"/>
            <a:ext cx="881175" cy="881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1873" y="4926836"/>
            <a:ext cx="1061103" cy="2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1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/>
              <a:t>Y</a:t>
            </a:r>
            <a:r>
              <a:rPr lang="en-US" dirty="0" smtClean="0"/>
              <a:t>ou Don’t, He Will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79" y="2125267"/>
            <a:ext cx="2434290" cy="26025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175259" y="2125267"/>
            <a:ext cx="2201779" cy="3002582"/>
            <a:chOff x="6751074" y="1096732"/>
            <a:chExt cx="3884971" cy="52190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1074" y="1096732"/>
              <a:ext cx="3884971" cy="521903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971072" y="3244584"/>
              <a:ext cx="1509251" cy="962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DEV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80323" y="2236778"/>
              <a:ext cx="1425679" cy="962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OPS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15039" y="4811969"/>
            <a:ext cx="275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“I know all about </a:t>
            </a:r>
            <a:r>
              <a:rPr lang="en-US" dirty="0" err="1"/>
              <a:t>OpsDev</a:t>
            </a:r>
            <a:r>
              <a:rPr lang="en-US" dirty="0"/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253872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1621255" cy="1325563"/>
          </a:xfrm>
        </p:spPr>
        <p:txBody>
          <a:bodyPr/>
          <a:lstStyle/>
          <a:p>
            <a:r>
              <a:rPr lang="en-US" dirty="0" smtClean="0"/>
              <a:t>1995: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89" y="2114830"/>
            <a:ext cx="1786823" cy="1132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78" y="4575153"/>
            <a:ext cx="1277645" cy="1087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664" y="3449963"/>
            <a:ext cx="1232123" cy="9229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9"/>
          <a:stretch/>
        </p:blipFill>
        <p:spPr>
          <a:xfrm>
            <a:off x="5416541" y="2391829"/>
            <a:ext cx="1964471" cy="27793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416541" y="5226263"/>
            <a:ext cx="196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Do IT!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04523" y="365126"/>
            <a:ext cx="41879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Industry Hero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9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Need DevOps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56" y="2125266"/>
            <a:ext cx="2491734" cy="3214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70" y="2125266"/>
            <a:ext cx="4557380" cy="154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5856" y="5339954"/>
            <a:ext cx="2915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http://puppetlabs.com/sites/default/files/2014-state-of-devops-report.pdf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7970" y="4073866"/>
            <a:ext cx="4557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High-Performing IT Organizations: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2x more likely to exceed market share and productivity goals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50% higher market cap growth over 3 years</a:t>
            </a:r>
          </a:p>
        </p:txBody>
      </p:sp>
    </p:spTree>
    <p:extLst>
      <p:ext uri="{BB962C8B-B14F-4D97-AF65-F5344CB8AC3E}">
        <p14:creationId xmlns:p14="http://schemas.microsoft.com/office/powerpoint/2010/main" val="194494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</a:t>
            </a:r>
            <a:r>
              <a:rPr lang="en-US" i="1" dirty="0" smtClean="0"/>
              <a:t>Want </a:t>
            </a:r>
            <a:r>
              <a:rPr lang="en-US" dirty="0" smtClean="0"/>
              <a:t>DevOps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125267"/>
            <a:ext cx="7543800" cy="30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7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</a:t>
            </a:r>
            <a:r>
              <a:rPr lang="en-US" i="1" dirty="0" smtClean="0"/>
              <a:t>Want </a:t>
            </a:r>
            <a:r>
              <a:rPr lang="en-US" dirty="0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46" y="2409964"/>
            <a:ext cx="3831104" cy="2070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0" y="2125266"/>
            <a:ext cx="3947876" cy="264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0050" y="93443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You </a:t>
            </a:r>
            <a:r>
              <a:rPr lang="en-US" sz="3300" i="1" dirty="0"/>
              <a:t>Want </a:t>
            </a:r>
            <a:r>
              <a:rPr lang="en-US" sz="3300" strike="sngStrike" dirty="0"/>
              <a:t>DevOps</a:t>
            </a:r>
            <a:r>
              <a:rPr lang="en-US" sz="3300" dirty="0"/>
              <a:t> A Life!</a:t>
            </a:r>
            <a:endParaRPr lang="en-US" sz="33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839167"/>
            <a:ext cx="3690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http://figur8.net/baby/2014/11/06/maslows-hierarchy-of-needs-and-how-it-relates-to-your-childs-education/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22" y="1714840"/>
            <a:ext cx="5408556" cy="40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800225"/>
            <a:ext cx="7848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DevOps.com</a:t>
            </a:r>
          </a:p>
          <a:p>
            <a:r>
              <a:rPr lang="en-US" sz="1200" dirty="0" smtClean="0">
                <a:hlinkClick r:id="rId2"/>
              </a:rPr>
              <a:t>http://devops.com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DevOps Organizational Topologies</a:t>
            </a:r>
          </a:p>
          <a:p>
            <a:r>
              <a:rPr lang="en-US" sz="1200" dirty="0">
                <a:hlinkClick r:id="rId3"/>
              </a:rPr>
              <a:t>http://blog.matthewskelton.net/2013/10/22/what-team-structure-is-right-for-devops-to-flourish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How To Visualize a Process With a Value Stream </a:t>
            </a:r>
            <a:r>
              <a:rPr lang="en-US" sz="1200" dirty="0" smtClean="0"/>
              <a:t>Map</a:t>
            </a:r>
          </a:p>
          <a:p>
            <a:r>
              <a:rPr lang="en-US" sz="1200" dirty="0">
                <a:hlinkClick r:id="rId4"/>
              </a:rPr>
              <a:t>http://www.goleansixsigma.com/how-to-visualize-a-process-with-a-value-stream-map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How are Lean, Agile, and </a:t>
            </a:r>
            <a:r>
              <a:rPr lang="en-US" sz="1200" dirty="0" smtClean="0"/>
              <a:t>DevOps </a:t>
            </a:r>
            <a:r>
              <a:rPr lang="en-US" sz="1200" dirty="0"/>
              <a:t>related to each other?</a:t>
            </a:r>
          </a:p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www.agileweboperations.com/lean-agile-devops-related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2014 State of DevOps Report</a:t>
            </a:r>
          </a:p>
          <a:p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puppetlabs.com/sites/default/files/2014-state-of-devops-report.pdf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DevOps, Cloud, and the Lean “Wheel of Waste</a:t>
            </a:r>
            <a:r>
              <a:rPr lang="en-US" sz="1200" dirty="0" smtClean="0"/>
              <a:t>”</a:t>
            </a:r>
          </a:p>
          <a:p>
            <a:r>
              <a:rPr lang="en-US" sz="1200" dirty="0">
                <a:hlinkClick r:id="rId7"/>
              </a:rPr>
              <a:t>http://seroter.wordpress.com/2014/04/07/devops-cloud-and-the-lean-wheel-of-waste</a:t>
            </a:r>
            <a:r>
              <a:rPr lang="en-US" sz="1200" dirty="0" smtClean="0">
                <a:hlinkClick r:id="rId7"/>
              </a:rPr>
              <a:t>/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i="1" dirty="0" smtClean="0"/>
              <a:t>The Phoenix Project</a:t>
            </a:r>
          </a:p>
          <a:p>
            <a:r>
              <a:rPr lang="en-US" sz="1200" dirty="0">
                <a:hlinkClick r:id="rId8"/>
              </a:rPr>
              <a:t>http://</a:t>
            </a:r>
            <a:r>
              <a:rPr lang="en-US" sz="1200" dirty="0" smtClean="0">
                <a:hlinkClick r:id="rId8"/>
              </a:rPr>
              <a:t>www.amazon.com/The-Phoenix-Project-Helping-Business/dp/0988262592</a:t>
            </a:r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469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2000: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065" y="2125266"/>
            <a:ext cx="2207486" cy="1608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47" y="3837874"/>
            <a:ext cx="1485521" cy="1660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23" y="2456616"/>
            <a:ext cx="3536567" cy="2211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416541" y="4958472"/>
            <a:ext cx="196447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Do… IT?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61029" y="530821"/>
            <a:ext cx="667730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Industry Deadbeat</a:t>
            </a:r>
          </a:p>
        </p:txBody>
      </p:sp>
    </p:spTree>
    <p:extLst>
      <p:ext uri="{BB962C8B-B14F-4D97-AF65-F5344CB8AC3E}">
        <p14:creationId xmlns:p14="http://schemas.microsoft.com/office/powerpoint/2010/main" val="111155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2001: Agile Manifesto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24" y="2029041"/>
            <a:ext cx="5372353" cy="3223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1545" y="5645712"/>
            <a:ext cx="18424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Image credit: </a:t>
            </a:r>
            <a:r>
              <a:rPr lang="en-US" sz="1050" dirty="0">
                <a:hlinkClick r:id="rId4"/>
              </a:rPr>
              <a:t>blog.twg.ca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4337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2" y="1256709"/>
            <a:ext cx="3610691" cy="1942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77722" y="2806846"/>
            <a:ext cx="3610691" cy="415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Agile?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131116" y="1256709"/>
            <a:ext cx="3481352" cy="1971207"/>
            <a:chOff x="6945993" y="959335"/>
            <a:chExt cx="4641802" cy="2628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974" y="959335"/>
              <a:ext cx="4583821" cy="25974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03974" y="3033613"/>
              <a:ext cx="458382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Agile?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26188" y="1242715"/>
              <a:ext cx="1042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Agile?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35175" y="1000010"/>
              <a:ext cx="1042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Agile?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5993" y="2000172"/>
              <a:ext cx="1042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Agile?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97193" y="1968887"/>
              <a:ext cx="1042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Agile?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27476" y="1056562"/>
              <a:ext cx="1042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Agile?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02" y="3380510"/>
            <a:ext cx="3271012" cy="2453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978332" y="5475979"/>
            <a:ext cx="3333881" cy="415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AGILE! AGILE! AGILE!</a:t>
            </a:r>
          </a:p>
        </p:txBody>
      </p:sp>
    </p:spTree>
    <p:extLst>
      <p:ext uri="{BB962C8B-B14F-4D97-AF65-F5344CB8AC3E}">
        <p14:creationId xmlns:p14="http://schemas.microsoft.com/office/powerpoint/2010/main" val="23336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Do IT (This Time!)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651168" y="4110889"/>
            <a:ext cx="2175163" cy="1542843"/>
            <a:chOff x="1430402" y="4435290"/>
            <a:chExt cx="2900217" cy="2057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0402" y="4435290"/>
              <a:ext cx="2701796" cy="202634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81301" y="6215416"/>
              <a:ext cx="1549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1"/>
                  </a:solidFill>
                </a:rPr>
                <a:t>Credit: </a:t>
              </a:r>
              <a:r>
                <a:rPr lang="en-US" sz="750" dirty="0">
                  <a:solidFill>
                    <a:schemeClr val="bg1"/>
                  </a:solidFill>
                  <a:hlinkClick r:id="rId4"/>
                </a:rPr>
                <a:t>en.wikipedia.org</a:t>
              </a:r>
              <a:endParaRPr lang="en-US" sz="7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68" y="2402746"/>
            <a:ext cx="1428750" cy="3043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155" y="2255804"/>
            <a:ext cx="2310176" cy="1725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2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24989" y="2278959"/>
            <a:ext cx="3018030" cy="3041114"/>
            <a:chOff x="4084321" y="1495017"/>
            <a:chExt cx="4024040" cy="40548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321" y="1495017"/>
              <a:ext cx="4024040" cy="402404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084321" y="1515292"/>
              <a:ext cx="40240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You Meet Standing Up?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84321" y="4934282"/>
              <a:ext cx="40240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You must be so Agile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66015" y="4758551"/>
            <a:ext cx="276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 U NO DO AGILE MY WAY?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US" dirty="0" smtClean="0"/>
              <a:t>Agile Purism (</a:t>
            </a:r>
            <a:r>
              <a:rPr lang="en-US" dirty="0" err="1" smtClean="0"/>
              <a:t>Blech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72" y="2294164"/>
            <a:ext cx="2433409" cy="24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7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14968" y="2125266"/>
            <a:ext cx="5514065" cy="3581385"/>
            <a:chOff x="1791914" y="531699"/>
            <a:chExt cx="9294097" cy="60365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1914" y="531699"/>
              <a:ext cx="9294097" cy="603651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760" y="2067555"/>
              <a:ext cx="1126314" cy="1126314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US" dirty="0" smtClean="0"/>
              <a:t>Gartner Hype Cycle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14998" y="3638959"/>
            <a:ext cx="6682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4342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54933</TotalTime>
  <Words>2879</Words>
  <Application>Microsoft Office PowerPoint</Application>
  <PresentationFormat>On-screen Show (4:3)</PresentationFormat>
  <Paragraphs>393</Paragraphs>
  <Slides>34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Impact</vt:lpstr>
      <vt:lpstr>Office Theme</vt:lpstr>
      <vt:lpstr>DevOps  What it Is, What it Isn’t, and Why Coders Should Care</vt:lpstr>
      <vt:lpstr>PowerPoint Presentation</vt:lpstr>
      <vt:lpstr>1995: </vt:lpstr>
      <vt:lpstr>2000:</vt:lpstr>
      <vt:lpstr>2001: Agile Manifesto</vt:lpstr>
      <vt:lpstr>PowerPoint Presentation</vt:lpstr>
      <vt:lpstr>We Can Do IT (This Time!)</vt:lpstr>
      <vt:lpstr>Agile Purism (Blech)</vt:lpstr>
      <vt:lpstr>Gartner Hype Cycle</vt:lpstr>
      <vt:lpstr>2015: Agile is Legit</vt:lpstr>
      <vt:lpstr>Enter DevOps</vt:lpstr>
      <vt:lpstr>PowerPoint Presentation</vt:lpstr>
      <vt:lpstr>PowerPoint Presentation</vt:lpstr>
      <vt:lpstr>DevOps: Let’s Jump The Valley</vt:lpstr>
      <vt:lpstr>A Thousand Words on DevOps…</vt:lpstr>
      <vt:lpstr>DevOps Fundamentals</vt:lpstr>
      <vt:lpstr>DevOps Fundamentals</vt:lpstr>
      <vt:lpstr>DevOps Fundamentals</vt:lpstr>
      <vt:lpstr>DevOps Fundamentals</vt:lpstr>
      <vt:lpstr>DevOps Fundamentals</vt:lpstr>
      <vt:lpstr>DevOps Fundamentals </vt:lpstr>
      <vt:lpstr>DevOps Fundamentals</vt:lpstr>
      <vt:lpstr>DevOps Fundamentals</vt:lpstr>
      <vt:lpstr>DevOps IS</vt:lpstr>
      <vt:lpstr>DevOps Ain’t</vt:lpstr>
      <vt:lpstr>Being DevOps</vt:lpstr>
      <vt:lpstr>Homework</vt:lpstr>
      <vt:lpstr>DevOps Is Coming</vt:lpstr>
      <vt:lpstr>If You Don’t, He Will</vt:lpstr>
      <vt:lpstr>You Need DevOps</vt:lpstr>
      <vt:lpstr>You Want DevOps</vt:lpstr>
      <vt:lpstr>You Want DevOps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Swersky</dc:creator>
  <cp:lastModifiedBy>Dave Swersky</cp:lastModifiedBy>
  <cp:revision>422</cp:revision>
  <dcterms:created xsi:type="dcterms:W3CDTF">2014-11-11T16:27:19Z</dcterms:created>
  <dcterms:modified xsi:type="dcterms:W3CDTF">2015-01-08T14:53:59Z</dcterms:modified>
</cp:coreProperties>
</file>